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9" r:id="rId2"/>
    <p:sldId id="533" r:id="rId3"/>
    <p:sldId id="345" r:id="rId4"/>
    <p:sldId id="553" r:id="rId5"/>
    <p:sldId id="554" r:id="rId6"/>
    <p:sldId id="555" r:id="rId7"/>
    <p:sldId id="556" r:id="rId8"/>
    <p:sldId id="266" r:id="rId9"/>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99FF99"/>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630" autoAdjust="0"/>
  </p:normalViewPr>
  <p:slideViewPr>
    <p:cSldViewPr snapToGrid="0">
      <p:cViewPr varScale="1">
        <p:scale>
          <a:sx n="45" d="100"/>
          <a:sy n="45" d="100"/>
        </p:scale>
        <p:origin x="14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5/18/2022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ED2563-4647-41FC-A959-131F53042689}"/>
              </a:ext>
            </a:extLst>
          </p:cNvPr>
          <p:cNvSpPr>
            <a:spLocks noGrp="1" noChangeArrowheads="1"/>
          </p:cNvSpPr>
          <p:nvPr>
            <p:ph type="sldNum" sz="quarter" idx="5"/>
          </p:nvPr>
        </p:nvSpPr>
        <p:spPr>
          <a:ln/>
        </p:spPr>
        <p:txBody>
          <a:bodyPr/>
          <a:lstStyle/>
          <a:p>
            <a:fld id="{3FD95C25-EF6F-42E5-85CB-7EAC6655436A}" type="slidenum">
              <a:rPr lang="en-US" altLang="en-US"/>
              <a:pPr/>
              <a:t>2</a:t>
            </a:fld>
            <a:endParaRPr lang="en-US" altLang="en-US"/>
          </a:p>
        </p:txBody>
      </p:sp>
      <p:sp>
        <p:nvSpPr>
          <p:cNvPr id="178178" name="Rectangle 2">
            <a:extLst>
              <a:ext uri="{FF2B5EF4-FFF2-40B4-BE49-F238E27FC236}">
                <a16:creationId xmlns:a16="http://schemas.microsoft.com/office/drawing/2014/main" id="{A20FF819-6429-45F7-9824-6A30D9BB47C8}"/>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148A268A-6EC1-4615-9A63-9C14434B6BD7}"/>
              </a:ext>
            </a:extLst>
          </p:cNvPr>
          <p:cNvSpPr>
            <a:spLocks noGrp="1" noChangeArrowheads="1"/>
          </p:cNvSpPr>
          <p:nvPr>
            <p:ph type="body" idx="1"/>
          </p:nvPr>
        </p:nvSpPr>
        <p:spPr/>
        <p:txBody>
          <a:bodyPr/>
          <a:lstStyle/>
          <a:p>
            <a:endParaRPr lang="en-US" altLang="en-US"/>
          </a:p>
          <a:p>
            <a:endParaRPr lang="en-US" altLang="en-US"/>
          </a:p>
        </p:txBody>
      </p:sp>
    </p:spTree>
    <p:extLst>
      <p:ext uri="{BB962C8B-B14F-4D97-AF65-F5344CB8AC3E}">
        <p14:creationId xmlns:p14="http://schemas.microsoft.com/office/powerpoint/2010/main" val="178604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3</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Hebrews 1:2  </a:t>
            </a:r>
            <a:r>
              <a:rPr lang="en-US" altLang="en-US" dirty="0"/>
              <a:t>has in these last days spoken to us by His Son, whom He has appointed heir of all things, through whom also He made the worlds;</a:t>
            </a:r>
          </a:p>
          <a:p>
            <a:r>
              <a:rPr lang="en-US" altLang="en-US" b="1" dirty="0"/>
              <a:t>Acts 2:16-17  </a:t>
            </a:r>
            <a:r>
              <a:rPr lang="en-US" altLang="en-US" dirty="0"/>
              <a:t>But this is what was spoken by the prophet Joel:  17  'AND IT SHALL COME TO PASS IN THE LAST DAYS, SAYS GOD, THAT I WILL POUR OUT OF MY SPIRIT ON ALL FLESH; YOUR SONS AND YOUR DAUGHTERS SHALL PROPHESY, YOUR YOUNG MEN SHALL SEE VISIONS, YOUR OLD MEN SHALL DREAM DREAMS.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a:ea typeface="+mn-ea"/>
                <a:cs typeface="+mn-cs"/>
              </a:rPr>
              <a:t>Colossians 2:20-23  </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Therefore, if you died with Christ from the basic principles of the world, why, as though living in the world, do you subject yourselves to regulations—  21  "Do not touch, do not taste, do not handle,"  22  which all concern things which perish with the using—according to the commandments and doctrines of men?  23  These things indeed have an appearance of wisdom in self-imposed religion, false humility, and neglect of the body, but are of no value against the indulgence of the flesh.</a:t>
            </a:r>
          </a:p>
          <a:p>
            <a:endParaRPr lang="en-US" altLang="en-US" b="1" dirty="0"/>
          </a:p>
          <a:p>
            <a:r>
              <a:rPr lang="en-US" altLang="en-US" b="1" dirty="0"/>
              <a:t>1 Timothy 6:3-5  </a:t>
            </a:r>
            <a:r>
              <a:rPr lang="en-US" altLang="en-US" dirty="0"/>
              <a:t>If anyone teaches otherwise and does not consent to wholesome words, even the words of our Lord Jesus Christ, and to the doctrine which accords with godliness,  4  he is proud, knowing nothing, but is obsessed with disputes and arguments over words, from which come envy, strife, reviling, evil suspicions,  5  useless wranglings of men of corrupt minds and destitute of the truth, who suppose that godliness is a means of gain. From such withdraw yourself.</a:t>
            </a:r>
          </a:p>
          <a:p>
            <a:pPr marL="171450" indent="-171450">
              <a:buFont typeface="Arial" panose="020B0604020202020204" pitchFamily="34" charset="0"/>
              <a:buChar char="•"/>
            </a:pPr>
            <a:r>
              <a:rPr lang="en-US" altLang="en-US" dirty="0"/>
              <a:t>These are Egyptian names; Jewish written and oral tradition identifies these individuals as the lead magicians/wise men/sorcerers  who resisted Moses in Exodus 7:11ff.</a:t>
            </a:r>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4</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Antioch: Acts 13:45  </a:t>
            </a:r>
            <a:r>
              <a:rPr lang="en-US" altLang="en-US" b="0" dirty="0"/>
              <a:t>But when the Jews saw the multitudes, they were filled with envy; and contradicting and blaspheming, they opposed the things spoken by Paul.</a:t>
            </a:r>
          </a:p>
          <a:p>
            <a:r>
              <a:rPr lang="en-US" altLang="en-US" b="1" dirty="0"/>
              <a:t>Iconium: Acts 14:5  </a:t>
            </a:r>
            <a:r>
              <a:rPr lang="en-US" altLang="en-US" dirty="0"/>
              <a:t>And when a violent attempt was made by both the Gentiles and Jews, with their rulers, to abuse and stone them.</a:t>
            </a:r>
          </a:p>
          <a:p>
            <a:r>
              <a:rPr lang="en-US" altLang="en-US" b="1" dirty="0"/>
              <a:t>Lystra Acts 14:19  </a:t>
            </a:r>
            <a:r>
              <a:rPr lang="en-US" altLang="en-US" dirty="0"/>
              <a:t>Then Jews from Antioch and Iconium came there; and having persuaded the multitudes, they stoned Paul and dragged him out of the city, supposing him to be dead.</a:t>
            </a:r>
          </a:p>
          <a:p>
            <a:r>
              <a:rPr lang="en-US" altLang="en-US" dirty="0"/>
              <a:t>It is critical that young people realize the need to cling to the truth they’ve been taught as a guide to life in adulthood.  </a:t>
            </a:r>
          </a:p>
          <a:p>
            <a:r>
              <a:rPr lang="en-US" altLang="en-US" b="1" dirty="0"/>
              <a:t>Proverbs 4:11-13  </a:t>
            </a:r>
            <a:r>
              <a:rPr lang="en-US" altLang="en-US" dirty="0"/>
              <a:t>I have taught you in the way of wisdom; I have led you in right paths.  12  When you walk, your steps will not be hindered, And when you run, you will not stumble.  13  Take firm hold of instruction, do not let go; Keep her, for she is your life.</a:t>
            </a:r>
          </a:p>
          <a:p>
            <a:r>
              <a:rPr lang="en-US" altLang="en-US" b="1" dirty="0"/>
              <a:t>Isaiah 30:21  </a:t>
            </a:r>
            <a:r>
              <a:rPr lang="en-US" altLang="en-US" dirty="0"/>
              <a:t>Your ears shall hear a word behind you, saying, "This is the way, walk in it," Whenever you turn to the right hand Or whenever you turn to the left.</a:t>
            </a:r>
          </a:p>
          <a:p>
            <a:endParaRPr lang="en-US" altLang="en-US" dirty="0"/>
          </a:p>
        </p:txBody>
      </p:sp>
    </p:spTree>
    <p:extLst>
      <p:ext uri="{BB962C8B-B14F-4D97-AF65-F5344CB8AC3E}">
        <p14:creationId xmlns:p14="http://schemas.microsoft.com/office/powerpoint/2010/main" val="215291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5</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5665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6</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Numbers 28:7  </a:t>
            </a:r>
            <a:r>
              <a:rPr lang="en-US" altLang="en-US" b="0" dirty="0"/>
              <a:t>And its drink offering shall be one-fourth of a </a:t>
            </a:r>
            <a:r>
              <a:rPr lang="en-US" altLang="en-US" b="0" dirty="0" err="1"/>
              <a:t>hin</a:t>
            </a:r>
            <a:r>
              <a:rPr lang="en-US" altLang="en-US" b="0" dirty="0"/>
              <a:t> for each lamb; in a holy place you shall pour out the drink to the LORD as an offering.</a:t>
            </a:r>
          </a:p>
          <a:p>
            <a:r>
              <a:rPr lang="en-US" altLang="en-US" b="1" dirty="0"/>
              <a:t>Philippians 2:17  </a:t>
            </a:r>
            <a:r>
              <a:rPr lang="en-US" altLang="en-US" b="0" dirty="0"/>
              <a:t>Yes, and if I am being poured out as a drink offering on the sacrifice and service of your faith, I am glad and rejoice with you all.</a:t>
            </a:r>
          </a:p>
          <a:p>
            <a:r>
              <a:rPr lang="en-US" altLang="en-US" b="1" dirty="0"/>
              <a:t>1 Peter 5:4  </a:t>
            </a:r>
            <a:r>
              <a:rPr lang="en-US" altLang="en-US" b="0" dirty="0"/>
              <a:t>and when the Chief Shepherd appears, you will receive the crown of glory that does not fade away</a:t>
            </a:r>
          </a:p>
          <a:p>
            <a:r>
              <a:rPr lang="en-US" altLang="en-US" b="1" dirty="0"/>
              <a:t>Revelation 2:10  </a:t>
            </a:r>
            <a:r>
              <a:rPr lang="en-US" altLang="en-US" b="0" dirty="0"/>
              <a:t>Be faithful until death, and I will give you the crown of life.</a:t>
            </a:r>
          </a:p>
          <a:p>
            <a:r>
              <a:rPr lang="en-US" altLang="en-US" b="1" dirty="0"/>
              <a:t>James 1:12  </a:t>
            </a:r>
            <a:r>
              <a:rPr lang="en-US" altLang="en-US" b="0" dirty="0"/>
              <a:t>Blessed is the man who endures temptation; for when he has been approved, he will receive the crown of life which the Lord has promised to those who love Him.</a:t>
            </a:r>
          </a:p>
          <a:p>
            <a:r>
              <a:rPr lang="en-US" altLang="en-US" b="1" dirty="0"/>
              <a:t>Philemon 1:23-24  </a:t>
            </a:r>
            <a:r>
              <a:rPr lang="en-US" altLang="en-US" b="0" dirty="0"/>
              <a:t>Epaphras, my fellow prisoner in Christ Jesus, greets you,  24  as do Mark, Aristarchus, Demas, Luke, my fellow laborers.</a:t>
            </a:r>
          </a:p>
          <a:p>
            <a:endParaRPr lang="en-US" altLang="en-US" b="0" dirty="0"/>
          </a:p>
        </p:txBody>
      </p:sp>
    </p:spTree>
    <p:extLst>
      <p:ext uri="{BB962C8B-B14F-4D97-AF65-F5344CB8AC3E}">
        <p14:creationId xmlns:p14="http://schemas.microsoft.com/office/powerpoint/2010/main" val="15730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228B11-83EF-45D1-9ADF-7BA329D8E564}"/>
              </a:ext>
            </a:extLst>
          </p:cNvPr>
          <p:cNvSpPr>
            <a:spLocks noGrp="1" noChangeArrowheads="1"/>
          </p:cNvSpPr>
          <p:nvPr>
            <p:ph type="sldNum" sz="quarter" idx="5"/>
          </p:nvPr>
        </p:nvSpPr>
        <p:spPr>
          <a:ln/>
        </p:spPr>
        <p:txBody>
          <a:bodyPr/>
          <a:lstStyle/>
          <a:p>
            <a:fld id="{C2956432-108B-4E37-8847-B7A4C028CE2A}" type="slidenum">
              <a:rPr lang="en-US" altLang="en-US"/>
              <a:pPr/>
              <a:t>7</a:t>
            </a:fld>
            <a:endParaRPr lang="en-US" altLang="en-US"/>
          </a:p>
        </p:txBody>
      </p:sp>
      <p:sp>
        <p:nvSpPr>
          <p:cNvPr id="233474" name="Rectangle 2">
            <a:extLst>
              <a:ext uri="{FF2B5EF4-FFF2-40B4-BE49-F238E27FC236}">
                <a16:creationId xmlns:a16="http://schemas.microsoft.com/office/drawing/2014/main" id="{C767F387-5BCF-45FB-9EB2-A53E028973F8}"/>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1004F12D-6437-4EC6-92F5-88D3283BCC27}"/>
              </a:ext>
            </a:extLst>
          </p:cNvPr>
          <p:cNvSpPr>
            <a:spLocks noGrp="1" noChangeArrowheads="1"/>
          </p:cNvSpPr>
          <p:nvPr>
            <p:ph type="body" idx="1"/>
          </p:nvPr>
        </p:nvSpPr>
        <p:spPr/>
        <p:txBody>
          <a:bodyPr/>
          <a:lstStyle/>
          <a:p>
            <a:r>
              <a:rPr lang="en-US" altLang="en-US" b="1" dirty="0"/>
              <a:t>Acts 7:60  </a:t>
            </a:r>
            <a:r>
              <a:rPr lang="en-US" altLang="en-US" b="0" dirty="0"/>
              <a:t>Then he knelt down and cried out with a loud voice, "Lord, do not charge them with this sin." And when he had said this, he fell asleep.</a:t>
            </a:r>
          </a:p>
          <a:p>
            <a:r>
              <a:rPr lang="en-US" altLang="en-US" b="1" dirty="0"/>
              <a:t>Luke 23:34  </a:t>
            </a:r>
            <a:r>
              <a:rPr lang="en-US" altLang="en-US" b="0" dirty="0"/>
              <a:t>Then Jesus said, "Father, forgive them, for they do not know what they do." And they divided His garments and cast lots.</a:t>
            </a:r>
          </a:p>
        </p:txBody>
      </p:sp>
    </p:spTree>
    <p:extLst>
      <p:ext uri="{BB962C8B-B14F-4D97-AF65-F5344CB8AC3E}">
        <p14:creationId xmlns:p14="http://schemas.microsoft.com/office/powerpoint/2010/main" val="282811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458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5/18/2022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5/18/2022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5/18/2022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5/18/2022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5/18/2022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5/18/2022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5/18/2022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5/18/2022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5/18/2022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5/18/2022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5/18/2022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5/18/2022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a:xfrm>
            <a:off x="1034321" y="3602038"/>
            <a:ext cx="9633679" cy="1655762"/>
          </a:xfrm>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17</a:t>
            </a:r>
          </a:p>
          <a:p>
            <a:r>
              <a:rPr lang="en-US" sz="3200" dirty="0">
                <a:solidFill>
                  <a:schemeClr val="bg1"/>
                </a:solidFill>
                <a:effectLst>
                  <a:glow rad="228600">
                    <a:schemeClr val="accent1">
                      <a:lumMod val="50000"/>
                      <a:alpha val="40000"/>
                    </a:schemeClr>
                  </a:glow>
                </a:effectLst>
              </a:rPr>
              <a:t>Lesson 5: Second Timothy 3 &amp; 4</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EFD42D2-255A-4214-AC76-C2545C71B244}"/>
              </a:ext>
            </a:extLst>
          </p:cNvPr>
          <p:cNvSpPr>
            <a:spLocks noGrp="1" noChangeArrowheads="1"/>
          </p:cNvSpPr>
          <p:nvPr>
            <p:ph type="title"/>
          </p:nvPr>
        </p:nvSpPr>
        <p:spPr>
          <a:xfrm>
            <a:off x="371475" y="228599"/>
            <a:ext cx="10067925" cy="1042987"/>
          </a:xfrm>
        </p:spPr>
        <p:txBody>
          <a:bodyPr>
            <a:normAutofit/>
          </a:bodyPr>
          <a:lstStyle/>
          <a:p>
            <a:pPr>
              <a:lnSpc>
                <a:spcPct val="80000"/>
              </a:lnSpc>
            </a:pPr>
            <a:r>
              <a:rPr lang="en-US" altLang="en-US" sz="4000" b="1" dirty="0">
                <a:solidFill>
                  <a:schemeClr val="bg1"/>
                </a:solidFill>
              </a:rPr>
              <a:t>Outline of  2 Timothy</a:t>
            </a:r>
            <a:br>
              <a:rPr lang="en-US" altLang="en-US" sz="4000" b="1" dirty="0">
                <a:solidFill>
                  <a:schemeClr val="bg1"/>
                </a:solidFill>
              </a:rPr>
            </a:br>
            <a:r>
              <a:rPr lang="en-US" altLang="en-US" sz="3200" b="1" dirty="0">
                <a:solidFill>
                  <a:schemeClr val="bg1"/>
                </a:solidFill>
              </a:rPr>
              <a:t>Further Instructions to Paul's Beloved Son</a:t>
            </a:r>
          </a:p>
        </p:txBody>
      </p:sp>
      <p:sp>
        <p:nvSpPr>
          <p:cNvPr id="177155" name="Rectangle 3">
            <a:extLst>
              <a:ext uri="{FF2B5EF4-FFF2-40B4-BE49-F238E27FC236}">
                <a16:creationId xmlns:a16="http://schemas.microsoft.com/office/drawing/2014/main" id="{77423D5A-5A50-4776-938F-C4F6EB64D0AE}"/>
              </a:ext>
            </a:extLst>
          </p:cNvPr>
          <p:cNvSpPr>
            <a:spLocks noGrp="1" noChangeArrowheads="1"/>
          </p:cNvSpPr>
          <p:nvPr>
            <p:ph type="body" idx="1"/>
          </p:nvPr>
        </p:nvSpPr>
        <p:spPr>
          <a:xfrm>
            <a:off x="371475" y="1271586"/>
            <a:ext cx="11715750" cy="5867400"/>
          </a:xfrm>
        </p:spPr>
        <p:txBody>
          <a:bodyPr>
            <a:normAutofit fontScale="85000" lnSpcReduction="20000"/>
          </a:bodyPr>
          <a:lstStyle/>
          <a:p>
            <a:pPr marL="400050" indent="-400050">
              <a:spcBef>
                <a:spcPct val="15000"/>
              </a:spcBef>
              <a:buAutoNum type="romanUcPeriod"/>
            </a:pPr>
            <a:r>
              <a:rPr lang="en-US" altLang="en-US" sz="3300" b="1" dirty="0">
                <a:solidFill>
                  <a:schemeClr val="bg1"/>
                </a:solidFill>
                <a:effectLst/>
              </a:rPr>
              <a:t>Encouraging a Beloved Son (Chapter 1)</a:t>
            </a:r>
          </a:p>
          <a:p>
            <a:pPr marL="971550" lvl="1" indent="-514350">
              <a:spcBef>
                <a:spcPct val="15000"/>
              </a:spcBef>
              <a:buAutoNum type="alphaUcPeriod"/>
            </a:pPr>
            <a:r>
              <a:rPr lang="en-US" altLang="en-US" sz="3300" i="1" dirty="0">
                <a:solidFill>
                  <a:schemeClr val="accent4">
                    <a:lumMod val="60000"/>
                    <a:lumOff val="40000"/>
                  </a:schemeClr>
                </a:solidFill>
                <a:effectLst/>
              </a:rPr>
              <a:t>Thanksgiving for Timothy's upbringing, faith, and ability (1:1-7).</a:t>
            </a:r>
          </a:p>
          <a:p>
            <a:pPr marL="971550" lvl="1" indent="-514350">
              <a:spcBef>
                <a:spcPct val="15000"/>
              </a:spcBef>
              <a:buAutoNum type="alphaUcPeriod"/>
            </a:pPr>
            <a:r>
              <a:rPr lang="en-US" altLang="en-US" sz="3300" i="1" dirty="0">
                <a:solidFill>
                  <a:schemeClr val="accent4">
                    <a:lumMod val="60000"/>
                    <a:lumOff val="40000"/>
                  </a:schemeClr>
                </a:solidFill>
                <a:effectLst/>
              </a:rPr>
              <a:t>Invitation to share with Paul in suffering for the gospel (1:8-14).</a:t>
            </a:r>
          </a:p>
          <a:p>
            <a:pPr marL="971550" lvl="1" indent="-514350">
              <a:spcBef>
                <a:spcPct val="15000"/>
              </a:spcBef>
              <a:buAutoNum type="alphaUcPeriod"/>
            </a:pPr>
            <a:r>
              <a:rPr lang="en-US" altLang="en-US" sz="3300" i="1" dirty="0">
                <a:solidFill>
                  <a:schemeClr val="accent4">
                    <a:lumMod val="60000"/>
                    <a:lumOff val="40000"/>
                  </a:schemeClr>
                </a:solidFill>
                <a:effectLst/>
              </a:rPr>
              <a:t>Paul's appreciation for those who support him in the gospel (1:15-18).</a:t>
            </a:r>
          </a:p>
          <a:p>
            <a:pPr marL="514350" indent="-514350">
              <a:spcBef>
                <a:spcPct val="15000"/>
              </a:spcBef>
              <a:buAutoNum type="romanUcPeriod"/>
            </a:pPr>
            <a:r>
              <a:rPr lang="en-US" altLang="en-US" sz="3300" b="1" dirty="0">
                <a:solidFill>
                  <a:schemeClr val="bg1"/>
                </a:solidFill>
                <a:effectLst/>
              </a:rPr>
              <a:t>Challenging a Son to Be Strong (Chapter 2)</a:t>
            </a:r>
          </a:p>
          <a:p>
            <a:pPr marL="971550" lvl="1" indent="-514350">
              <a:spcBef>
                <a:spcPct val="15000"/>
              </a:spcBef>
              <a:buFont typeface="+mj-lt"/>
              <a:buAutoNum type="alphaUcPeriod"/>
            </a:pPr>
            <a:r>
              <a:rPr lang="en-US" altLang="en-US" sz="3300" i="1" dirty="0">
                <a:solidFill>
                  <a:schemeClr val="accent4">
                    <a:lumMod val="60000"/>
                    <a:lumOff val="40000"/>
                  </a:schemeClr>
                </a:solidFill>
                <a:effectLst/>
              </a:rPr>
              <a:t>Timothy must endure like a soldier, an athlete, and a farmer (2:1-13).</a:t>
            </a:r>
          </a:p>
          <a:p>
            <a:pPr marL="971550" lvl="1" indent="-514350">
              <a:spcBef>
                <a:spcPct val="15000"/>
              </a:spcBef>
              <a:buFont typeface="+mj-lt"/>
              <a:buAutoNum type="alphaUcPeriod"/>
            </a:pPr>
            <a:r>
              <a:rPr lang="en-US" altLang="en-US" sz="3300" i="1" dirty="0">
                <a:solidFill>
                  <a:schemeClr val="accent4">
                    <a:lumMod val="60000"/>
                    <a:lumOff val="40000"/>
                  </a:schemeClr>
                </a:solidFill>
                <a:effectLst/>
              </a:rPr>
              <a:t>Timothy must be diligent to be a vessel useful to the Master (2:14-26).</a:t>
            </a:r>
          </a:p>
          <a:p>
            <a:pPr marL="0" indent="0">
              <a:spcBef>
                <a:spcPct val="15000"/>
              </a:spcBef>
              <a:buNone/>
            </a:pPr>
            <a:r>
              <a:rPr lang="en-US" altLang="en-US" sz="3300" b="1" dirty="0">
                <a:solidFill>
                  <a:schemeClr val="bg1"/>
                </a:solidFill>
                <a:effectLst/>
              </a:rPr>
              <a:t>III. Warning a Son of Perilous Times and Evil Men (Chapter 3:1--4:5)</a:t>
            </a:r>
          </a:p>
          <a:p>
            <a:pPr marL="971550" lvl="1" indent="-514350">
              <a:spcBef>
                <a:spcPct val="15000"/>
              </a:spcBef>
              <a:buFont typeface="+mj-lt"/>
              <a:buAutoNum type="alphaUcPeriod"/>
            </a:pPr>
            <a:r>
              <a:rPr lang="en-US" altLang="en-US" sz="3300" i="1" dirty="0">
                <a:solidFill>
                  <a:schemeClr val="accent4">
                    <a:lumMod val="60000"/>
                    <a:lumOff val="40000"/>
                  </a:schemeClr>
                </a:solidFill>
                <a:effectLst/>
              </a:rPr>
              <a:t>Perilous days and evil men lie ahead (3:1-9).</a:t>
            </a:r>
          </a:p>
          <a:p>
            <a:pPr marL="971550" lvl="1" indent="-514350">
              <a:spcBef>
                <a:spcPct val="15000"/>
              </a:spcBef>
              <a:buFont typeface="+mj-lt"/>
              <a:buAutoNum type="alphaUcPeriod"/>
            </a:pPr>
            <a:r>
              <a:rPr lang="en-US" altLang="en-US" sz="3300" i="1" dirty="0">
                <a:solidFill>
                  <a:schemeClr val="accent4">
                    <a:lumMod val="60000"/>
                    <a:lumOff val="40000"/>
                  </a:schemeClr>
                </a:solidFill>
                <a:effectLst/>
              </a:rPr>
              <a:t>In the face of peril and persecution, rely on God's Word (3:10-17).</a:t>
            </a:r>
          </a:p>
          <a:p>
            <a:pPr marL="971550" lvl="1" indent="-514350">
              <a:spcBef>
                <a:spcPct val="15000"/>
              </a:spcBef>
              <a:buFont typeface="+mj-lt"/>
              <a:buAutoNum type="alphaUcPeriod"/>
            </a:pPr>
            <a:r>
              <a:rPr lang="en-US" altLang="en-US" sz="3300" i="1" dirty="0">
                <a:solidFill>
                  <a:schemeClr val="accent4">
                    <a:lumMod val="60000"/>
                    <a:lumOff val="40000"/>
                  </a:schemeClr>
                </a:solidFill>
                <a:effectLst/>
              </a:rPr>
              <a:t>Preach God's Word with urgency and vigilance (4:1-5).</a:t>
            </a:r>
          </a:p>
          <a:p>
            <a:pPr marL="0" indent="0">
              <a:spcBef>
                <a:spcPct val="15000"/>
              </a:spcBef>
              <a:buNone/>
            </a:pPr>
            <a:r>
              <a:rPr lang="en-US" altLang="en-US" sz="3300" b="1" dirty="0">
                <a:solidFill>
                  <a:schemeClr val="bg1"/>
                </a:solidFill>
                <a:effectLst/>
              </a:rPr>
              <a:t>IV. Farewell to a Son in the Hope of Meeting Again (Chapter 4:6-22)</a:t>
            </a:r>
          </a:p>
          <a:p>
            <a:pPr marL="971550" lvl="1" indent="-514350">
              <a:spcBef>
                <a:spcPct val="15000"/>
              </a:spcBef>
              <a:buFont typeface="+mj-lt"/>
              <a:buAutoNum type="alphaUcPeriod"/>
            </a:pPr>
            <a:r>
              <a:rPr lang="en-US" altLang="en-US" sz="3300" i="1" dirty="0">
                <a:solidFill>
                  <a:schemeClr val="accent4">
                    <a:lumMod val="60000"/>
                    <a:lumOff val="40000"/>
                  </a:schemeClr>
                </a:solidFill>
                <a:effectLst/>
              </a:rPr>
              <a:t>Paul's race has been run; the crown awaits (4:6-8).</a:t>
            </a:r>
          </a:p>
          <a:p>
            <a:pPr marL="971550" lvl="1" indent="-514350">
              <a:spcBef>
                <a:spcPct val="15000"/>
              </a:spcBef>
              <a:buFont typeface="+mj-lt"/>
              <a:buAutoNum type="alphaUcPeriod"/>
            </a:pPr>
            <a:r>
              <a:rPr lang="en-US" altLang="en-US" sz="3300" i="1" dirty="0">
                <a:solidFill>
                  <a:schemeClr val="accent4">
                    <a:lumMod val="60000"/>
                    <a:lumOff val="40000"/>
                  </a:schemeClr>
                </a:solidFill>
                <a:effectLst/>
              </a:rPr>
              <a:t>Deserted by men but not the Lord, Paul instructs Timothy to come to him (4:9-22).</a:t>
            </a:r>
            <a:endParaRPr lang="en-US" altLang="en-US" sz="3300" i="1" dirty="0">
              <a:solidFill>
                <a:schemeClr val="accent4">
                  <a:lumMod val="60000"/>
                  <a:lumOff val="40000"/>
                </a:schemeClr>
              </a:solidFill>
            </a:endParaRPr>
          </a:p>
          <a:p>
            <a:pPr marL="231775" indent="-231775">
              <a:spcBef>
                <a:spcPct val="15000"/>
              </a:spcBef>
            </a:pPr>
            <a:endParaRPr lang="en-US" altLang="en-US" b="1" dirty="0">
              <a:solidFill>
                <a:schemeClr val="bg1"/>
              </a:solidFill>
            </a:endParaRPr>
          </a:p>
        </p:txBody>
      </p:sp>
    </p:spTree>
    <p:extLst>
      <p:ext uri="{BB962C8B-B14F-4D97-AF65-F5344CB8AC3E}">
        <p14:creationId xmlns:p14="http://schemas.microsoft.com/office/powerpoint/2010/main" val="75113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fade">
                                      <p:cBhvr>
                                        <p:cTn id="7" dur="1000"/>
                                        <p:tgtEl>
                                          <p:spTgt spid="177155">
                                            <p:txEl>
                                              <p:pRg st="0" end="0"/>
                                            </p:txEl>
                                          </p:spTgt>
                                        </p:tgtEl>
                                      </p:cBhvr>
                                    </p:animEffect>
                                    <p:anim calcmode="lin" valueType="num">
                                      <p:cBhvr>
                                        <p:cTn id="8" dur="1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715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fade">
                                      <p:cBhvr>
                                        <p:cTn id="12" dur="1000"/>
                                        <p:tgtEl>
                                          <p:spTgt spid="177155">
                                            <p:txEl>
                                              <p:pRg st="1" end="1"/>
                                            </p:txEl>
                                          </p:spTgt>
                                        </p:tgtEl>
                                      </p:cBhvr>
                                    </p:animEffect>
                                    <p:anim calcmode="lin" valueType="num">
                                      <p:cBhvr>
                                        <p:cTn id="13" dur="1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715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fade">
                                      <p:cBhvr>
                                        <p:cTn id="17" dur="1000"/>
                                        <p:tgtEl>
                                          <p:spTgt spid="177155">
                                            <p:txEl>
                                              <p:pRg st="2" end="2"/>
                                            </p:txEl>
                                          </p:spTgt>
                                        </p:tgtEl>
                                      </p:cBhvr>
                                    </p:animEffect>
                                    <p:anim calcmode="lin" valueType="num">
                                      <p:cBhvr>
                                        <p:cTn id="18" dur="10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715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7155">
                                            <p:txEl>
                                              <p:pRg st="3" end="3"/>
                                            </p:txEl>
                                          </p:spTgt>
                                        </p:tgtEl>
                                        <p:attrNameLst>
                                          <p:attrName>style.visibility</p:attrName>
                                        </p:attrNameLst>
                                      </p:cBhvr>
                                      <p:to>
                                        <p:strVal val="visible"/>
                                      </p:to>
                                    </p:set>
                                    <p:animEffect transition="in" filter="fade">
                                      <p:cBhvr>
                                        <p:cTn id="22" dur="1000"/>
                                        <p:tgtEl>
                                          <p:spTgt spid="177155">
                                            <p:txEl>
                                              <p:pRg st="3" end="3"/>
                                            </p:txEl>
                                          </p:spTgt>
                                        </p:tgtEl>
                                      </p:cBhvr>
                                    </p:animEffect>
                                    <p:anim calcmode="lin" valueType="num">
                                      <p:cBhvr>
                                        <p:cTn id="23" dur="10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771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7155">
                                            <p:txEl>
                                              <p:pRg st="4" end="4"/>
                                            </p:txEl>
                                          </p:spTgt>
                                        </p:tgtEl>
                                        <p:attrNameLst>
                                          <p:attrName>style.visibility</p:attrName>
                                        </p:attrNameLst>
                                      </p:cBhvr>
                                      <p:to>
                                        <p:strVal val="visible"/>
                                      </p:to>
                                    </p:set>
                                    <p:animEffect transition="in" filter="fade">
                                      <p:cBhvr>
                                        <p:cTn id="29" dur="1000"/>
                                        <p:tgtEl>
                                          <p:spTgt spid="177155">
                                            <p:txEl>
                                              <p:pRg st="4" end="4"/>
                                            </p:txEl>
                                          </p:spTgt>
                                        </p:tgtEl>
                                      </p:cBhvr>
                                    </p:animEffect>
                                    <p:anim calcmode="lin" valueType="num">
                                      <p:cBhvr>
                                        <p:cTn id="30" dur="1000" fill="hold"/>
                                        <p:tgtEl>
                                          <p:spTgt spid="17715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7715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7155">
                                            <p:txEl>
                                              <p:pRg st="5" end="5"/>
                                            </p:txEl>
                                          </p:spTgt>
                                        </p:tgtEl>
                                        <p:attrNameLst>
                                          <p:attrName>style.visibility</p:attrName>
                                        </p:attrNameLst>
                                      </p:cBhvr>
                                      <p:to>
                                        <p:strVal val="visible"/>
                                      </p:to>
                                    </p:set>
                                    <p:animEffect transition="in" filter="fade">
                                      <p:cBhvr>
                                        <p:cTn id="34" dur="1000"/>
                                        <p:tgtEl>
                                          <p:spTgt spid="177155">
                                            <p:txEl>
                                              <p:pRg st="5" end="5"/>
                                            </p:txEl>
                                          </p:spTgt>
                                        </p:tgtEl>
                                      </p:cBhvr>
                                    </p:animEffect>
                                    <p:anim calcmode="lin" valueType="num">
                                      <p:cBhvr>
                                        <p:cTn id="35" dur="1000" fill="hold"/>
                                        <p:tgtEl>
                                          <p:spTgt spid="17715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7715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7155">
                                            <p:txEl>
                                              <p:pRg st="6" end="6"/>
                                            </p:txEl>
                                          </p:spTgt>
                                        </p:tgtEl>
                                        <p:attrNameLst>
                                          <p:attrName>style.visibility</p:attrName>
                                        </p:attrNameLst>
                                      </p:cBhvr>
                                      <p:to>
                                        <p:strVal val="visible"/>
                                      </p:to>
                                    </p:set>
                                    <p:animEffect transition="in" filter="fade">
                                      <p:cBhvr>
                                        <p:cTn id="39" dur="1000"/>
                                        <p:tgtEl>
                                          <p:spTgt spid="177155">
                                            <p:txEl>
                                              <p:pRg st="6" end="6"/>
                                            </p:txEl>
                                          </p:spTgt>
                                        </p:tgtEl>
                                      </p:cBhvr>
                                    </p:animEffect>
                                    <p:anim calcmode="lin" valueType="num">
                                      <p:cBhvr>
                                        <p:cTn id="40" dur="1000" fill="hold"/>
                                        <p:tgtEl>
                                          <p:spTgt spid="17715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771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7155">
                                            <p:txEl>
                                              <p:pRg st="7" end="7"/>
                                            </p:txEl>
                                          </p:spTgt>
                                        </p:tgtEl>
                                        <p:attrNameLst>
                                          <p:attrName>style.visibility</p:attrName>
                                        </p:attrNameLst>
                                      </p:cBhvr>
                                      <p:to>
                                        <p:strVal val="visible"/>
                                      </p:to>
                                    </p:set>
                                    <p:animEffect transition="in" filter="fade">
                                      <p:cBhvr>
                                        <p:cTn id="46" dur="1000"/>
                                        <p:tgtEl>
                                          <p:spTgt spid="177155">
                                            <p:txEl>
                                              <p:pRg st="7" end="7"/>
                                            </p:txEl>
                                          </p:spTgt>
                                        </p:tgtEl>
                                      </p:cBhvr>
                                    </p:animEffect>
                                    <p:anim calcmode="lin" valueType="num">
                                      <p:cBhvr>
                                        <p:cTn id="47" dur="1000" fill="hold"/>
                                        <p:tgtEl>
                                          <p:spTgt spid="17715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7715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7155">
                                            <p:txEl>
                                              <p:pRg st="8" end="8"/>
                                            </p:txEl>
                                          </p:spTgt>
                                        </p:tgtEl>
                                        <p:attrNameLst>
                                          <p:attrName>style.visibility</p:attrName>
                                        </p:attrNameLst>
                                      </p:cBhvr>
                                      <p:to>
                                        <p:strVal val="visible"/>
                                      </p:to>
                                    </p:set>
                                    <p:animEffect transition="in" filter="fade">
                                      <p:cBhvr>
                                        <p:cTn id="51" dur="1000"/>
                                        <p:tgtEl>
                                          <p:spTgt spid="177155">
                                            <p:txEl>
                                              <p:pRg st="8" end="8"/>
                                            </p:txEl>
                                          </p:spTgt>
                                        </p:tgtEl>
                                      </p:cBhvr>
                                    </p:animEffect>
                                    <p:anim calcmode="lin" valueType="num">
                                      <p:cBhvr>
                                        <p:cTn id="52" dur="1000" fill="hold"/>
                                        <p:tgtEl>
                                          <p:spTgt spid="17715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77155">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7155">
                                            <p:txEl>
                                              <p:pRg st="9" end="9"/>
                                            </p:txEl>
                                          </p:spTgt>
                                        </p:tgtEl>
                                        <p:attrNameLst>
                                          <p:attrName>style.visibility</p:attrName>
                                        </p:attrNameLst>
                                      </p:cBhvr>
                                      <p:to>
                                        <p:strVal val="visible"/>
                                      </p:to>
                                    </p:set>
                                    <p:animEffect transition="in" filter="fade">
                                      <p:cBhvr>
                                        <p:cTn id="56" dur="1000"/>
                                        <p:tgtEl>
                                          <p:spTgt spid="177155">
                                            <p:txEl>
                                              <p:pRg st="9" end="9"/>
                                            </p:txEl>
                                          </p:spTgt>
                                        </p:tgtEl>
                                      </p:cBhvr>
                                    </p:animEffect>
                                    <p:anim calcmode="lin" valueType="num">
                                      <p:cBhvr>
                                        <p:cTn id="57" dur="1000" fill="hold"/>
                                        <p:tgtEl>
                                          <p:spTgt spid="17715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77155">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7155">
                                            <p:txEl>
                                              <p:pRg st="10" end="10"/>
                                            </p:txEl>
                                          </p:spTgt>
                                        </p:tgtEl>
                                        <p:attrNameLst>
                                          <p:attrName>style.visibility</p:attrName>
                                        </p:attrNameLst>
                                      </p:cBhvr>
                                      <p:to>
                                        <p:strVal val="visible"/>
                                      </p:to>
                                    </p:set>
                                    <p:animEffect transition="in" filter="fade">
                                      <p:cBhvr>
                                        <p:cTn id="61" dur="1000"/>
                                        <p:tgtEl>
                                          <p:spTgt spid="177155">
                                            <p:txEl>
                                              <p:pRg st="10" end="10"/>
                                            </p:txEl>
                                          </p:spTgt>
                                        </p:tgtEl>
                                      </p:cBhvr>
                                    </p:animEffect>
                                    <p:anim calcmode="lin" valueType="num">
                                      <p:cBhvr>
                                        <p:cTn id="62" dur="1000" fill="hold"/>
                                        <p:tgtEl>
                                          <p:spTgt spid="177155">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17715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77155">
                                            <p:txEl>
                                              <p:pRg st="11" end="11"/>
                                            </p:txEl>
                                          </p:spTgt>
                                        </p:tgtEl>
                                        <p:attrNameLst>
                                          <p:attrName>style.visibility</p:attrName>
                                        </p:attrNameLst>
                                      </p:cBhvr>
                                      <p:to>
                                        <p:strVal val="visible"/>
                                      </p:to>
                                    </p:set>
                                    <p:animEffect transition="in" filter="fade">
                                      <p:cBhvr>
                                        <p:cTn id="68" dur="1000"/>
                                        <p:tgtEl>
                                          <p:spTgt spid="177155">
                                            <p:txEl>
                                              <p:pRg st="11" end="11"/>
                                            </p:txEl>
                                          </p:spTgt>
                                        </p:tgtEl>
                                      </p:cBhvr>
                                    </p:animEffect>
                                    <p:anim calcmode="lin" valueType="num">
                                      <p:cBhvr>
                                        <p:cTn id="69" dur="1000" fill="hold"/>
                                        <p:tgtEl>
                                          <p:spTgt spid="177155">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177155">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7155">
                                            <p:txEl>
                                              <p:pRg st="12" end="12"/>
                                            </p:txEl>
                                          </p:spTgt>
                                        </p:tgtEl>
                                        <p:attrNameLst>
                                          <p:attrName>style.visibility</p:attrName>
                                        </p:attrNameLst>
                                      </p:cBhvr>
                                      <p:to>
                                        <p:strVal val="visible"/>
                                      </p:to>
                                    </p:set>
                                    <p:animEffect transition="in" filter="fade">
                                      <p:cBhvr>
                                        <p:cTn id="73" dur="1000"/>
                                        <p:tgtEl>
                                          <p:spTgt spid="177155">
                                            <p:txEl>
                                              <p:pRg st="12" end="12"/>
                                            </p:txEl>
                                          </p:spTgt>
                                        </p:tgtEl>
                                      </p:cBhvr>
                                    </p:animEffect>
                                    <p:anim calcmode="lin" valueType="num">
                                      <p:cBhvr>
                                        <p:cTn id="74" dur="1000" fill="hold"/>
                                        <p:tgtEl>
                                          <p:spTgt spid="177155">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177155">
                                            <p:txEl>
                                              <p:pRg st="12" end="12"/>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77155">
                                            <p:txEl>
                                              <p:pRg st="13" end="13"/>
                                            </p:txEl>
                                          </p:spTgt>
                                        </p:tgtEl>
                                        <p:attrNameLst>
                                          <p:attrName>style.visibility</p:attrName>
                                        </p:attrNameLst>
                                      </p:cBhvr>
                                      <p:to>
                                        <p:strVal val="visible"/>
                                      </p:to>
                                    </p:set>
                                    <p:animEffect transition="in" filter="fade">
                                      <p:cBhvr>
                                        <p:cTn id="78" dur="1000"/>
                                        <p:tgtEl>
                                          <p:spTgt spid="177155">
                                            <p:txEl>
                                              <p:pRg st="13" end="13"/>
                                            </p:txEl>
                                          </p:spTgt>
                                        </p:tgtEl>
                                      </p:cBhvr>
                                    </p:animEffect>
                                    <p:anim calcmode="lin" valueType="num">
                                      <p:cBhvr>
                                        <p:cTn id="79" dur="1000" fill="hold"/>
                                        <p:tgtEl>
                                          <p:spTgt spid="177155">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17715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4" y="76199"/>
            <a:ext cx="11358563" cy="1223964"/>
          </a:xfrm>
        </p:spPr>
        <p:txBody>
          <a:bodyPr>
            <a:normAutofit/>
          </a:bodyPr>
          <a:lstStyle/>
          <a:p>
            <a:pPr>
              <a:lnSpc>
                <a:spcPct val="80000"/>
              </a:lnSpc>
            </a:pPr>
            <a:r>
              <a:rPr lang="en-US" altLang="en-US" sz="4000" b="1" dirty="0">
                <a:solidFill>
                  <a:schemeClr val="bg1"/>
                </a:solidFill>
              </a:rPr>
              <a:t>Warning a Son of Perilous Times and Evil Men </a:t>
            </a:r>
            <a:r>
              <a:rPr lang="en-US" altLang="en-US" sz="3200" dirty="0">
                <a:solidFill>
                  <a:schemeClr val="bg1"/>
                </a:solidFill>
              </a:rPr>
              <a:t>(2 Timothy 3:1--4:5)</a:t>
            </a: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4" y="1185862"/>
            <a:ext cx="11706225" cy="5795961"/>
          </a:xfrm>
        </p:spPr>
        <p:txBody>
          <a:bodyPr>
            <a:normAutofit/>
          </a:bodyPr>
          <a:lstStyle/>
          <a:p>
            <a:pPr marL="0" indent="0">
              <a:spcBef>
                <a:spcPts val="300"/>
              </a:spcBef>
              <a:buNone/>
            </a:pPr>
            <a:r>
              <a:rPr lang="en-US" altLang="en-US" sz="3000" b="1" dirty="0">
                <a:solidFill>
                  <a:schemeClr val="bg1"/>
                </a:solidFill>
              </a:rPr>
              <a:t>Perilous days and evil men lie ahead (3:1-9).</a:t>
            </a:r>
          </a:p>
          <a:p>
            <a:pPr marL="231775" indent="-231775">
              <a:spcBef>
                <a:spcPts val="300"/>
              </a:spcBef>
            </a:pPr>
            <a:r>
              <a:rPr lang="en-US" altLang="en-US" sz="3000" b="1" i="1" dirty="0">
                <a:solidFill>
                  <a:schemeClr val="accent4">
                    <a:lumMod val="60000"/>
                    <a:lumOff val="40000"/>
                  </a:schemeClr>
                </a:solidFill>
              </a:rPr>
              <a:t>Perilous times would come in the “last days” (Heb. 1:2; Acts 2:16-27).</a:t>
            </a:r>
          </a:p>
          <a:p>
            <a:pPr marL="231775" indent="-231775">
              <a:spcBef>
                <a:spcPts val="300"/>
              </a:spcBef>
            </a:pPr>
            <a:r>
              <a:rPr lang="en-US" altLang="en-US" sz="3000" b="1" i="1" dirty="0">
                <a:solidFill>
                  <a:schemeClr val="accent4">
                    <a:lumMod val="60000"/>
                    <a:lumOff val="40000"/>
                  </a:schemeClr>
                </a:solidFill>
              </a:rPr>
              <a:t>Evil characteristics of men would make the days perilous (3:2-5).</a:t>
            </a:r>
          </a:p>
          <a:p>
            <a:pPr marL="514350" lvl="1" indent="-285750">
              <a:spcBef>
                <a:spcPts val="300"/>
              </a:spcBef>
            </a:pPr>
            <a:r>
              <a:rPr lang="en-US" altLang="en-US" sz="2800" b="1" dirty="0">
                <a:solidFill>
                  <a:srgbClr val="99FF99"/>
                </a:solidFill>
              </a:rPr>
              <a:t>These evil characteristics fall into four categories: Misdirected affections, lack of respect for others or holy things, lack of honesty or integrity, and ego problems.</a:t>
            </a:r>
          </a:p>
          <a:p>
            <a:pPr marL="514350" lvl="1" indent="-285750">
              <a:spcBef>
                <a:spcPts val="300"/>
              </a:spcBef>
            </a:pPr>
            <a:r>
              <a:rPr lang="en-US" altLang="en-US" sz="2800" b="1" dirty="0">
                <a:solidFill>
                  <a:srgbClr val="99FF99"/>
                </a:solidFill>
              </a:rPr>
              <a:t>They have a form of godliness but deny its power (Col. 2:20-23).</a:t>
            </a:r>
          </a:p>
          <a:p>
            <a:pPr marL="57150" indent="-285750">
              <a:spcBef>
                <a:spcPts val="300"/>
              </a:spcBef>
            </a:pPr>
            <a:r>
              <a:rPr lang="en-US" altLang="en-US" sz="3000" b="1" i="1" dirty="0">
                <a:solidFill>
                  <a:schemeClr val="accent4">
                    <a:lumMod val="60000"/>
                    <a:lumOff val="40000"/>
                  </a:schemeClr>
                </a:solidFill>
              </a:rPr>
              <a:t>How Timothy is to deal with such people (3:5b-9).</a:t>
            </a:r>
          </a:p>
          <a:p>
            <a:pPr marL="514350" lvl="1" indent="-285750">
              <a:spcBef>
                <a:spcPts val="300"/>
              </a:spcBef>
            </a:pPr>
            <a:r>
              <a:rPr lang="en-US" altLang="en-US" sz="2800" b="1" dirty="0">
                <a:solidFill>
                  <a:srgbClr val="99FF99"/>
                </a:solidFill>
              </a:rPr>
              <a:t>He must turn away from such men (2:16-18; 1 Tim. 1:20;  6:3-5).</a:t>
            </a:r>
          </a:p>
          <a:p>
            <a:pPr marL="514350" lvl="2" indent="-285750">
              <a:spcBef>
                <a:spcPts val="300"/>
              </a:spcBef>
            </a:pPr>
            <a:r>
              <a:rPr lang="en-US" altLang="en-US" sz="2800" b="1" dirty="0">
                <a:solidFill>
                  <a:srgbClr val="99FF99"/>
                </a:solidFill>
              </a:rPr>
              <a:t>They will </a:t>
            </a:r>
            <a:r>
              <a:rPr lang="en-US" altLang="en-US" sz="2800" b="1" dirty="0">
                <a:solidFill>
                  <a:srgbClr val="99FF99"/>
                </a:solidFill>
                <a:effectLst>
                  <a:glow rad="228600">
                    <a:schemeClr val="accent2">
                      <a:satMod val="175000"/>
                      <a:alpha val="40000"/>
                    </a:schemeClr>
                  </a:glow>
                </a:effectLst>
              </a:rPr>
              <a:t>“creep” </a:t>
            </a:r>
            <a:r>
              <a:rPr lang="en-US" altLang="en-US" sz="2800" b="1" dirty="0">
                <a:solidFill>
                  <a:srgbClr val="99FF99"/>
                </a:solidFill>
              </a:rPr>
              <a:t>into households and make “captives of </a:t>
            </a:r>
            <a:r>
              <a:rPr lang="en-US" altLang="en-US" sz="2800" b="1" dirty="0">
                <a:solidFill>
                  <a:srgbClr val="99FF99"/>
                </a:solidFill>
                <a:effectLst>
                  <a:glow rad="228600">
                    <a:schemeClr val="accent2">
                      <a:satMod val="175000"/>
                      <a:alpha val="40000"/>
                    </a:schemeClr>
                  </a:glow>
                </a:effectLst>
              </a:rPr>
              <a:t>gullible women</a:t>
            </a:r>
            <a:r>
              <a:rPr lang="en-US" altLang="en-US" sz="2800" b="1" dirty="0">
                <a:solidFill>
                  <a:srgbClr val="99FF99"/>
                </a:solidFill>
              </a:rPr>
              <a:t>” who are “</a:t>
            </a:r>
            <a:r>
              <a:rPr lang="en-US" altLang="en-US" sz="2800" b="1" dirty="0">
                <a:solidFill>
                  <a:srgbClr val="99FF99"/>
                </a:solidFill>
                <a:effectLst>
                  <a:glow rad="228600">
                    <a:schemeClr val="accent2">
                      <a:satMod val="175000"/>
                      <a:alpha val="40000"/>
                    </a:schemeClr>
                  </a:glow>
                </a:effectLst>
              </a:rPr>
              <a:t>ever learning but never able” to learn the truth</a:t>
            </a:r>
            <a:r>
              <a:rPr lang="en-US" altLang="en-US" sz="2800" b="1" dirty="0">
                <a:solidFill>
                  <a:srgbClr val="99FF99"/>
                </a:solidFill>
              </a:rPr>
              <a:t>.</a:t>
            </a:r>
          </a:p>
          <a:p>
            <a:pPr marL="514350" lvl="2" indent="-285750">
              <a:spcBef>
                <a:spcPts val="300"/>
              </a:spcBef>
            </a:pPr>
            <a:r>
              <a:rPr lang="en-US" altLang="en-US" sz="2800" b="1" dirty="0" err="1">
                <a:solidFill>
                  <a:srgbClr val="99FF99"/>
                </a:solidFill>
              </a:rPr>
              <a:t>Jannes</a:t>
            </a:r>
            <a:r>
              <a:rPr lang="en-US" altLang="en-US" sz="2800" b="1" dirty="0">
                <a:solidFill>
                  <a:srgbClr val="99FF99"/>
                </a:solidFill>
              </a:rPr>
              <a:t> and </a:t>
            </a:r>
            <a:r>
              <a:rPr lang="en-US" altLang="en-US" sz="2800" b="1" dirty="0" err="1">
                <a:solidFill>
                  <a:srgbClr val="99FF99"/>
                </a:solidFill>
              </a:rPr>
              <a:t>Jambres</a:t>
            </a:r>
            <a:r>
              <a:rPr lang="en-US" altLang="en-US" sz="2800" b="1" dirty="0">
                <a:solidFill>
                  <a:srgbClr val="99FF99"/>
                </a:solidFill>
              </a:rPr>
              <a:t>* exemplify such teachers, resisting truth spoken by Moses</a:t>
            </a:r>
            <a:r>
              <a:rPr lang="en-US" altLang="en-US" sz="2600" b="1" dirty="0">
                <a:solidFill>
                  <a:srgbClr val="99FF99"/>
                </a:solidFill>
              </a:rPr>
              <a:t>.</a:t>
            </a:r>
            <a:endParaRPr lang="en-US" altLang="en-US" sz="3000" b="1" dirty="0">
              <a:solidFill>
                <a:srgbClr val="99FF9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2451">
                                            <p:txEl>
                                              <p:pRg st="1" end="1"/>
                                            </p:txEl>
                                          </p:spTgt>
                                        </p:tgtEl>
                                        <p:attrNameLst>
                                          <p:attrName>style.visibility</p:attrName>
                                        </p:attrNameLst>
                                      </p:cBhvr>
                                      <p:to>
                                        <p:strVal val="visible"/>
                                      </p:to>
                                    </p:set>
                                    <p:animEffect transition="in" filter="fade">
                                      <p:cBhvr>
                                        <p:cTn id="14" dur="1000"/>
                                        <p:tgtEl>
                                          <p:spTgt spid="232451">
                                            <p:txEl>
                                              <p:pRg st="1" end="1"/>
                                            </p:txEl>
                                          </p:spTgt>
                                        </p:tgtEl>
                                      </p:cBhvr>
                                    </p:animEffect>
                                    <p:anim calcmode="lin" valueType="num">
                                      <p:cBhvr>
                                        <p:cTn id="15"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2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2451">
                                            <p:txEl>
                                              <p:pRg st="2" end="2"/>
                                            </p:txEl>
                                          </p:spTgt>
                                        </p:tgtEl>
                                        <p:attrNameLst>
                                          <p:attrName>style.visibility</p:attrName>
                                        </p:attrNameLst>
                                      </p:cBhvr>
                                      <p:to>
                                        <p:strVal val="visible"/>
                                      </p:to>
                                    </p:set>
                                    <p:animEffect transition="in" filter="fade">
                                      <p:cBhvr>
                                        <p:cTn id="21" dur="1000"/>
                                        <p:tgtEl>
                                          <p:spTgt spid="232451">
                                            <p:txEl>
                                              <p:pRg st="2" end="2"/>
                                            </p:txEl>
                                          </p:spTgt>
                                        </p:tgtEl>
                                      </p:cBhvr>
                                    </p:animEffect>
                                    <p:anim calcmode="lin" valueType="num">
                                      <p:cBhvr>
                                        <p:cTn id="22"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2451">
                                            <p:txEl>
                                              <p:pRg st="3" end="3"/>
                                            </p:txEl>
                                          </p:spTgt>
                                        </p:tgtEl>
                                        <p:attrNameLst>
                                          <p:attrName>style.visibility</p:attrName>
                                        </p:attrNameLst>
                                      </p:cBhvr>
                                      <p:to>
                                        <p:strVal val="visible"/>
                                      </p:to>
                                    </p:set>
                                    <p:animEffect transition="in" filter="fade">
                                      <p:cBhvr>
                                        <p:cTn id="28" dur="1000"/>
                                        <p:tgtEl>
                                          <p:spTgt spid="232451">
                                            <p:txEl>
                                              <p:pRg st="3" end="3"/>
                                            </p:txEl>
                                          </p:spTgt>
                                        </p:tgtEl>
                                      </p:cBhvr>
                                    </p:animEffect>
                                    <p:anim calcmode="lin" valueType="num">
                                      <p:cBhvr>
                                        <p:cTn id="29"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2451">
                                            <p:txEl>
                                              <p:pRg st="4" end="4"/>
                                            </p:txEl>
                                          </p:spTgt>
                                        </p:tgtEl>
                                        <p:attrNameLst>
                                          <p:attrName>style.visibility</p:attrName>
                                        </p:attrNameLst>
                                      </p:cBhvr>
                                      <p:to>
                                        <p:strVal val="visible"/>
                                      </p:to>
                                    </p:set>
                                    <p:animEffect transition="in" filter="fade">
                                      <p:cBhvr>
                                        <p:cTn id="35" dur="1000"/>
                                        <p:tgtEl>
                                          <p:spTgt spid="232451">
                                            <p:txEl>
                                              <p:pRg st="4" end="4"/>
                                            </p:txEl>
                                          </p:spTgt>
                                        </p:tgtEl>
                                      </p:cBhvr>
                                    </p:animEffect>
                                    <p:anim calcmode="lin" valueType="num">
                                      <p:cBhvr>
                                        <p:cTn id="36"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2451">
                                            <p:txEl>
                                              <p:pRg st="5" end="5"/>
                                            </p:txEl>
                                          </p:spTgt>
                                        </p:tgtEl>
                                        <p:attrNameLst>
                                          <p:attrName>style.visibility</p:attrName>
                                        </p:attrNameLst>
                                      </p:cBhvr>
                                      <p:to>
                                        <p:strVal val="visible"/>
                                      </p:to>
                                    </p:set>
                                    <p:animEffect transition="in" filter="fade">
                                      <p:cBhvr>
                                        <p:cTn id="42" dur="1000"/>
                                        <p:tgtEl>
                                          <p:spTgt spid="232451">
                                            <p:txEl>
                                              <p:pRg st="5" end="5"/>
                                            </p:txEl>
                                          </p:spTgt>
                                        </p:tgtEl>
                                      </p:cBhvr>
                                    </p:animEffect>
                                    <p:anim calcmode="lin" valueType="num">
                                      <p:cBhvr>
                                        <p:cTn id="43"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2451">
                                            <p:txEl>
                                              <p:pRg st="6" end="6"/>
                                            </p:txEl>
                                          </p:spTgt>
                                        </p:tgtEl>
                                        <p:attrNameLst>
                                          <p:attrName>style.visibility</p:attrName>
                                        </p:attrNameLst>
                                      </p:cBhvr>
                                      <p:to>
                                        <p:strVal val="visible"/>
                                      </p:to>
                                    </p:set>
                                    <p:animEffect transition="in" filter="fade">
                                      <p:cBhvr>
                                        <p:cTn id="49" dur="1000"/>
                                        <p:tgtEl>
                                          <p:spTgt spid="232451">
                                            <p:txEl>
                                              <p:pRg st="6" end="6"/>
                                            </p:txEl>
                                          </p:spTgt>
                                        </p:tgtEl>
                                      </p:cBhvr>
                                    </p:animEffect>
                                    <p:anim calcmode="lin" valueType="num">
                                      <p:cBhvr>
                                        <p:cTn id="50"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32451">
                                            <p:txEl>
                                              <p:pRg st="7" end="7"/>
                                            </p:txEl>
                                          </p:spTgt>
                                        </p:tgtEl>
                                        <p:attrNameLst>
                                          <p:attrName>style.visibility</p:attrName>
                                        </p:attrNameLst>
                                      </p:cBhvr>
                                      <p:to>
                                        <p:strVal val="visible"/>
                                      </p:to>
                                    </p:set>
                                    <p:animEffect transition="in" filter="fade">
                                      <p:cBhvr>
                                        <p:cTn id="56" dur="1000"/>
                                        <p:tgtEl>
                                          <p:spTgt spid="232451">
                                            <p:txEl>
                                              <p:pRg st="7" end="7"/>
                                            </p:txEl>
                                          </p:spTgt>
                                        </p:tgtEl>
                                      </p:cBhvr>
                                    </p:animEffect>
                                    <p:anim calcmode="lin" valueType="num">
                                      <p:cBhvr>
                                        <p:cTn id="57"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32451">
                                            <p:txEl>
                                              <p:pRg st="8" end="8"/>
                                            </p:txEl>
                                          </p:spTgt>
                                        </p:tgtEl>
                                        <p:attrNameLst>
                                          <p:attrName>style.visibility</p:attrName>
                                        </p:attrNameLst>
                                      </p:cBhvr>
                                      <p:to>
                                        <p:strVal val="visible"/>
                                      </p:to>
                                    </p:set>
                                    <p:animEffect transition="in" filter="fade">
                                      <p:cBhvr>
                                        <p:cTn id="63" dur="1000"/>
                                        <p:tgtEl>
                                          <p:spTgt spid="232451">
                                            <p:txEl>
                                              <p:pRg st="8" end="8"/>
                                            </p:txEl>
                                          </p:spTgt>
                                        </p:tgtEl>
                                      </p:cBhvr>
                                    </p:animEffect>
                                    <p:anim calcmode="lin" valueType="num">
                                      <p:cBhvr>
                                        <p:cTn id="64"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3245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4" y="76199"/>
            <a:ext cx="11358563" cy="1223964"/>
          </a:xfrm>
        </p:spPr>
        <p:txBody>
          <a:bodyPr>
            <a:normAutofit/>
          </a:bodyPr>
          <a:lstStyle/>
          <a:p>
            <a:pPr>
              <a:lnSpc>
                <a:spcPct val="80000"/>
              </a:lnSpc>
            </a:pPr>
            <a:r>
              <a:rPr lang="en-US" altLang="en-US" sz="4000" b="1" dirty="0">
                <a:solidFill>
                  <a:schemeClr val="bg1"/>
                </a:solidFill>
              </a:rPr>
              <a:t>Warning a Son of Perilous Times and Evil Men </a:t>
            </a:r>
            <a:r>
              <a:rPr lang="en-US" altLang="en-US" sz="3200" dirty="0">
                <a:solidFill>
                  <a:schemeClr val="bg1"/>
                </a:solidFill>
              </a:rPr>
              <a:t>(2 Timothy 3:1--4:5)</a:t>
            </a: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4" y="1185862"/>
            <a:ext cx="11706225" cy="5795961"/>
          </a:xfrm>
        </p:spPr>
        <p:txBody>
          <a:bodyPr>
            <a:normAutofit/>
          </a:bodyPr>
          <a:lstStyle/>
          <a:p>
            <a:pPr marL="0" indent="0">
              <a:spcBef>
                <a:spcPts val="300"/>
              </a:spcBef>
              <a:buNone/>
            </a:pPr>
            <a:r>
              <a:rPr lang="en-US" altLang="en-US" sz="3000" b="1" dirty="0">
                <a:solidFill>
                  <a:schemeClr val="bg1"/>
                </a:solidFill>
              </a:rPr>
              <a:t>In the face of peril and persecution, rely on God's Word (3:10-17).</a:t>
            </a:r>
          </a:p>
          <a:p>
            <a:pPr marL="231775" indent="-231775">
              <a:spcBef>
                <a:spcPts val="300"/>
              </a:spcBef>
            </a:pPr>
            <a:r>
              <a:rPr lang="en-US" altLang="en-US" sz="3000" b="1" i="1" dirty="0">
                <a:solidFill>
                  <a:schemeClr val="accent4">
                    <a:lumMod val="60000"/>
                    <a:lumOff val="40000"/>
                  </a:schemeClr>
                </a:solidFill>
              </a:rPr>
              <a:t>Timothy had watched how Paul lived when persecuted (3:10-13).</a:t>
            </a:r>
          </a:p>
          <a:p>
            <a:pPr marL="514350" lvl="1" indent="-285750">
              <a:spcBef>
                <a:spcPts val="300"/>
              </a:spcBef>
            </a:pPr>
            <a:r>
              <a:rPr lang="en-US" altLang="en-US" sz="2800" b="1" dirty="0">
                <a:solidFill>
                  <a:srgbClr val="99FF99"/>
                </a:solidFill>
              </a:rPr>
              <a:t>He had noted Paul’s doctrine, manner of life, purpose, faith, longsuffering, love, and perseverance,</a:t>
            </a:r>
          </a:p>
          <a:p>
            <a:pPr marL="514350" lvl="1" indent="-285750">
              <a:spcBef>
                <a:spcPts val="300"/>
              </a:spcBef>
            </a:pPr>
            <a:r>
              <a:rPr lang="en-US" altLang="en-US" sz="2800" b="1" dirty="0">
                <a:solidFill>
                  <a:srgbClr val="99FF99"/>
                </a:solidFill>
              </a:rPr>
              <a:t>He had seen that these things were unchanged in Paul even when persecuted in Antioch, Iconium, and Lystra (Acts 13:45; 14:5; 14:19).</a:t>
            </a:r>
          </a:p>
          <a:p>
            <a:pPr marL="514350" lvl="1" indent="-285750">
              <a:spcBef>
                <a:spcPts val="300"/>
              </a:spcBef>
            </a:pPr>
            <a:r>
              <a:rPr lang="en-US" altLang="en-US" sz="2800" b="1" dirty="0">
                <a:solidFill>
                  <a:srgbClr val="99FF99"/>
                </a:solidFill>
              </a:rPr>
              <a:t>The godly will be persecuted; evil men and “imposters” will grow worse</a:t>
            </a:r>
            <a:r>
              <a:rPr lang="en-US" altLang="en-US" sz="2800" b="1" dirty="0">
                <a:solidFill>
                  <a:srgbClr val="70AD47">
                    <a:lumMod val="40000"/>
                    <a:lumOff val="60000"/>
                  </a:srgbClr>
                </a:solidFill>
              </a:rPr>
              <a:t>.</a:t>
            </a:r>
          </a:p>
          <a:p>
            <a:pPr marL="57150" indent="-285750">
              <a:spcBef>
                <a:spcPts val="300"/>
              </a:spcBef>
            </a:pPr>
            <a:r>
              <a:rPr lang="en-US" altLang="en-US" sz="3000" b="1" i="1" dirty="0">
                <a:solidFill>
                  <a:schemeClr val="accent4">
                    <a:lumMod val="60000"/>
                    <a:lumOff val="40000"/>
                  </a:schemeClr>
                </a:solidFill>
              </a:rPr>
              <a:t>Timothy must continue in the Scriptures.</a:t>
            </a:r>
          </a:p>
          <a:p>
            <a:pPr marL="514350" lvl="1" indent="-285750">
              <a:spcBef>
                <a:spcPts val="300"/>
              </a:spcBef>
            </a:pPr>
            <a:r>
              <a:rPr lang="en-US" altLang="en-US" sz="2800" b="1" dirty="0">
                <a:solidFill>
                  <a:srgbClr val="99FF99"/>
                </a:solidFill>
              </a:rPr>
              <a:t>He learned them as a child and must continue in them now; they will make him “</a:t>
            </a:r>
            <a:r>
              <a:rPr lang="en-US" altLang="en-US" sz="2800" b="1" dirty="0">
                <a:solidFill>
                  <a:srgbClr val="99FF99"/>
                </a:solidFill>
                <a:effectLst>
                  <a:glow rad="228600">
                    <a:schemeClr val="accent2">
                      <a:satMod val="175000"/>
                      <a:alpha val="40000"/>
                    </a:schemeClr>
                  </a:glow>
                </a:effectLst>
              </a:rPr>
              <a:t>wise </a:t>
            </a:r>
            <a:r>
              <a:rPr lang="en-US" altLang="en-US" sz="2800" b="1" dirty="0">
                <a:solidFill>
                  <a:srgbClr val="99FF99"/>
                </a:solidFill>
              </a:rPr>
              <a:t>for salvation” (Pr. 4:11-13; Isa. 30:21). </a:t>
            </a:r>
          </a:p>
          <a:p>
            <a:pPr marL="514350" lvl="2" indent="-285750">
              <a:spcBef>
                <a:spcPts val="300"/>
              </a:spcBef>
            </a:pPr>
            <a:r>
              <a:rPr lang="en-US" altLang="en-US" sz="2800" b="1" dirty="0">
                <a:solidFill>
                  <a:srgbClr val="99FF99"/>
                </a:solidFill>
              </a:rPr>
              <a:t>All Scripture is inspired of God (God breathed it), and it is profitable…</a:t>
            </a:r>
          </a:p>
          <a:p>
            <a:pPr marL="800100" lvl="3" indent="-285750">
              <a:spcBef>
                <a:spcPts val="300"/>
              </a:spcBef>
            </a:pPr>
            <a:r>
              <a:rPr lang="en-US" altLang="en-US" sz="2800" i="1" dirty="0">
                <a:solidFill>
                  <a:schemeClr val="accent5">
                    <a:lumMod val="40000"/>
                    <a:lumOff val="60000"/>
                  </a:schemeClr>
                </a:solidFill>
              </a:rPr>
              <a:t>For doctrine, for reproof, for correction, for instruction in righteousness,</a:t>
            </a:r>
          </a:p>
          <a:p>
            <a:pPr marL="800100" lvl="3" indent="-285750">
              <a:spcBef>
                <a:spcPts val="300"/>
              </a:spcBef>
            </a:pPr>
            <a:r>
              <a:rPr lang="en-US" altLang="en-US" sz="2800" i="1" dirty="0">
                <a:solidFill>
                  <a:schemeClr val="accent5">
                    <a:lumMod val="40000"/>
                    <a:lumOff val="60000"/>
                  </a:schemeClr>
                </a:solidFill>
              </a:rPr>
              <a:t>It </a:t>
            </a:r>
            <a:r>
              <a:rPr lang="en-US" altLang="en-US" sz="2800" i="1" dirty="0">
                <a:solidFill>
                  <a:schemeClr val="accent5">
                    <a:lumMod val="40000"/>
                    <a:lumOff val="60000"/>
                  </a:schemeClr>
                </a:solidFill>
                <a:effectLst>
                  <a:glow rad="228600">
                    <a:schemeClr val="accent2">
                      <a:satMod val="175000"/>
                      <a:alpha val="40000"/>
                    </a:schemeClr>
                  </a:glow>
                </a:effectLst>
              </a:rPr>
              <a:t>thoroughly equips </a:t>
            </a:r>
            <a:r>
              <a:rPr lang="en-US" altLang="en-US" sz="2800" i="1" dirty="0">
                <a:solidFill>
                  <a:schemeClr val="accent5">
                    <a:lumMod val="40000"/>
                    <a:lumOff val="60000"/>
                  </a:schemeClr>
                </a:solidFill>
              </a:rPr>
              <a:t>the man of God for </a:t>
            </a:r>
            <a:r>
              <a:rPr lang="en-US" altLang="en-US" sz="2800" i="1" dirty="0">
                <a:solidFill>
                  <a:schemeClr val="accent5">
                    <a:lumMod val="40000"/>
                    <a:lumOff val="60000"/>
                  </a:schemeClr>
                </a:solidFill>
                <a:effectLst>
                  <a:glow rad="228600">
                    <a:schemeClr val="accent2">
                      <a:satMod val="175000"/>
                      <a:alpha val="40000"/>
                    </a:schemeClr>
                  </a:glow>
                </a:effectLst>
              </a:rPr>
              <a:t>every good work. </a:t>
            </a:r>
          </a:p>
        </p:txBody>
      </p:sp>
    </p:spTree>
    <p:extLst>
      <p:ext uri="{BB962C8B-B14F-4D97-AF65-F5344CB8AC3E}">
        <p14:creationId xmlns:p14="http://schemas.microsoft.com/office/powerpoint/2010/main" val="21705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2451">
                                            <p:txEl>
                                              <p:pRg st="1" end="1"/>
                                            </p:txEl>
                                          </p:spTgt>
                                        </p:tgtEl>
                                        <p:attrNameLst>
                                          <p:attrName>style.visibility</p:attrName>
                                        </p:attrNameLst>
                                      </p:cBhvr>
                                      <p:to>
                                        <p:strVal val="visible"/>
                                      </p:to>
                                    </p:set>
                                    <p:animEffect transition="in" filter="fade">
                                      <p:cBhvr>
                                        <p:cTn id="14" dur="1000"/>
                                        <p:tgtEl>
                                          <p:spTgt spid="232451">
                                            <p:txEl>
                                              <p:pRg st="1" end="1"/>
                                            </p:txEl>
                                          </p:spTgt>
                                        </p:tgtEl>
                                      </p:cBhvr>
                                    </p:animEffect>
                                    <p:anim calcmode="lin" valueType="num">
                                      <p:cBhvr>
                                        <p:cTn id="15"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2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2451">
                                            <p:txEl>
                                              <p:pRg st="2" end="2"/>
                                            </p:txEl>
                                          </p:spTgt>
                                        </p:tgtEl>
                                        <p:attrNameLst>
                                          <p:attrName>style.visibility</p:attrName>
                                        </p:attrNameLst>
                                      </p:cBhvr>
                                      <p:to>
                                        <p:strVal val="visible"/>
                                      </p:to>
                                    </p:set>
                                    <p:animEffect transition="in" filter="fade">
                                      <p:cBhvr>
                                        <p:cTn id="21" dur="1000"/>
                                        <p:tgtEl>
                                          <p:spTgt spid="232451">
                                            <p:txEl>
                                              <p:pRg st="2" end="2"/>
                                            </p:txEl>
                                          </p:spTgt>
                                        </p:tgtEl>
                                      </p:cBhvr>
                                    </p:animEffect>
                                    <p:anim calcmode="lin" valueType="num">
                                      <p:cBhvr>
                                        <p:cTn id="22"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2451">
                                            <p:txEl>
                                              <p:pRg st="3" end="3"/>
                                            </p:txEl>
                                          </p:spTgt>
                                        </p:tgtEl>
                                        <p:attrNameLst>
                                          <p:attrName>style.visibility</p:attrName>
                                        </p:attrNameLst>
                                      </p:cBhvr>
                                      <p:to>
                                        <p:strVal val="visible"/>
                                      </p:to>
                                    </p:set>
                                    <p:animEffect transition="in" filter="fade">
                                      <p:cBhvr>
                                        <p:cTn id="28" dur="1000"/>
                                        <p:tgtEl>
                                          <p:spTgt spid="232451">
                                            <p:txEl>
                                              <p:pRg st="3" end="3"/>
                                            </p:txEl>
                                          </p:spTgt>
                                        </p:tgtEl>
                                      </p:cBhvr>
                                    </p:animEffect>
                                    <p:anim calcmode="lin" valueType="num">
                                      <p:cBhvr>
                                        <p:cTn id="29"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2451">
                                            <p:txEl>
                                              <p:pRg st="4" end="4"/>
                                            </p:txEl>
                                          </p:spTgt>
                                        </p:tgtEl>
                                        <p:attrNameLst>
                                          <p:attrName>style.visibility</p:attrName>
                                        </p:attrNameLst>
                                      </p:cBhvr>
                                      <p:to>
                                        <p:strVal val="visible"/>
                                      </p:to>
                                    </p:set>
                                    <p:animEffect transition="in" filter="fade">
                                      <p:cBhvr>
                                        <p:cTn id="35" dur="1000"/>
                                        <p:tgtEl>
                                          <p:spTgt spid="232451">
                                            <p:txEl>
                                              <p:pRg st="4" end="4"/>
                                            </p:txEl>
                                          </p:spTgt>
                                        </p:tgtEl>
                                      </p:cBhvr>
                                    </p:animEffect>
                                    <p:anim calcmode="lin" valueType="num">
                                      <p:cBhvr>
                                        <p:cTn id="36"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2451">
                                            <p:txEl>
                                              <p:pRg st="5" end="5"/>
                                            </p:txEl>
                                          </p:spTgt>
                                        </p:tgtEl>
                                        <p:attrNameLst>
                                          <p:attrName>style.visibility</p:attrName>
                                        </p:attrNameLst>
                                      </p:cBhvr>
                                      <p:to>
                                        <p:strVal val="visible"/>
                                      </p:to>
                                    </p:set>
                                    <p:animEffect transition="in" filter="fade">
                                      <p:cBhvr>
                                        <p:cTn id="42" dur="1000"/>
                                        <p:tgtEl>
                                          <p:spTgt spid="232451">
                                            <p:txEl>
                                              <p:pRg st="5" end="5"/>
                                            </p:txEl>
                                          </p:spTgt>
                                        </p:tgtEl>
                                      </p:cBhvr>
                                    </p:animEffect>
                                    <p:anim calcmode="lin" valueType="num">
                                      <p:cBhvr>
                                        <p:cTn id="43"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2451">
                                            <p:txEl>
                                              <p:pRg st="6" end="6"/>
                                            </p:txEl>
                                          </p:spTgt>
                                        </p:tgtEl>
                                        <p:attrNameLst>
                                          <p:attrName>style.visibility</p:attrName>
                                        </p:attrNameLst>
                                      </p:cBhvr>
                                      <p:to>
                                        <p:strVal val="visible"/>
                                      </p:to>
                                    </p:set>
                                    <p:animEffect transition="in" filter="fade">
                                      <p:cBhvr>
                                        <p:cTn id="49" dur="1000"/>
                                        <p:tgtEl>
                                          <p:spTgt spid="232451">
                                            <p:txEl>
                                              <p:pRg st="6" end="6"/>
                                            </p:txEl>
                                          </p:spTgt>
                                        </p:tgtEl>
                                      </p:cBhvr>
                                    </p:animEffect>
                                    <p:anim calcmode="lin" valueType="num">
                                      <p:cBhvr>
                                        <p:cTn id="50"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32451">
                                            <p:txEl>
                                              <p:pRg st="7" end="7"/>
                                            </p:txEl>
                                          </p:spTgt>
                                        </p:tgtEl>
                                        <p:attrNameLst>
                                          <p:attrName>style.visibility</p:attrName>
                                        </p:attrNameLst>
                                      </p:cBhvr>
                                      <p:to>
                                        <p:strVal val="visible"/>
                                      </p:to>
                                    </p:set>
                                    <p:animEffect transition="in" filter="fade">
                                      <p:cBhvr>
                                        <p:cTn id="56" dur="1000"/>
                                        <p:tgtEl>
                                          <p:spTgt spid="232451">
                                            <p:txEl>
                                              <p:pRg st="7" end="7"/>
                                            </p:txEl>
                                          </p:spTgt>
                                        </p:tgtEl>
                                      </p:cBhvr>
                                    </p:animEffect>
                                    <p:anim calcmode="lin" valueType="num">
                                      <p:cBhvr>
                                        <p:cTn id="57"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32451">
                                            <p:txEl>
                                              <p:pRg st="8" end="8"/>
                                            </p:txEl>
                                          </p:spTgt>
                                        </p:tgtEl>
                                        <p:attrNameLst>
                                          <p:attrName>style.visibility</p:attrName>
                                        </p:attrNameLst>
                                      </p:cBhvr>
                                      <p:to>
                                        <p:strVal val="visible"/>
                                      </p:to>
                                    </p:set>
                                    <p:animEffect transition="in" filter="fade">
                                      <p:cBhvr>
                                        <p:cTn id="63" dur="1000"/>
                                        <p:tgtEl>
                                          <p:spTgt spid="232451">
                                            <p:txEl>
                                              <p:pRg st="8" end="8"/>
                                            </p:txEl>
                                          </p:spTgt>
                                        </p:tgtEl>
                                      </p:cBhvr>
                                    </p:animEffect>
                                    <p:anim calcmode="lin" valueType="num">
                                      <p:cBhvr>
                                        <p:cTn id="64"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324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32451">
                                            <p:txEl>
                                              <p:pRg st="9" end="9"/>
                                            </p:txEl>
                                          </p:spTgt>
                                        </p:tgtEl>
                                        <p:attrNameLst>
                                          <p:attrName>style.visibility</p:attrName>
                                        </p:attrNameLst>
                                      </p:cBhvr>
                                      <p:to>
                                        <p:strVal val="visible"/>
                                      </p:to>
                                    </p:set>
                                    <p:animEffect transition="in" filter="fade">
                                      <p:cBhvr>
                                        <p:cTn id="70" dur="1000"/>
                                        <p:tgtEl>
                                          <p:spTgt spid="232451">
                                            <p:txEl>
                                              <p:pRg st="9" end="9"/>
                                            </p:txEl>
                                          </p:spTgt>
                                        </p:tgtEl>
                                      </p:cBhvr>
                                    </p:animEffect>
                                    <p:anim calcmode="lin" valueType="num">
                                      <p:cBhvr>
                                        <p:cTn id="71" dur="1000" fill="hold"/>
                                        <p:tgtEl>
                                          <p:spTgt spid="232451">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3245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4" y="76199"/>
            <a:ext cx="11358563" cy="1223964"/>
          </a:xfrm>
        </p:spPr>
        <p:txBody>
          <a:bodyPr>
            <a:normAutofit/>
          </a:bodyPr>
          <a:lstStyle/>
          <a:p>
            <a:pPr>
              <a:lnSpc>
                <a:spcPct val="80000"/>
              </a:lnSpc>
            </a:pPr>
            <a:r>
              <a:rPr lang="en-US" altLang="en-US" sz="4000" b="1" dirty="0">
                <a:solidFill>
                  <a:schemeClr val="bg1"/>
                </a:solidFill>
              </a:rPr>
              <a:t>Warning a Son of Perilous Times and Evil Men </a:t>
            </a:r>
            <a:r>
              <a:rPr lang="en-US" altLang="en-US" sz="3200" dirty="0">
                <a:solidFill>
                  <a:schemeClr val="bg1"/>
                </a:solidFill>
              </a:rPr>
              <a:t>(2 Timothy 3:1--4:5)</a:t>
            </a: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4" y="1185862"/>
            <a:ext cx="11706225" cy="5795961"/>
          </a:xfrm>
        </p:spPr>
        <p:txBody>
          <a:bodyPr>
            <a:normAutofit/>
          </a:bodyPr>
          <a:lstStyle/>
          <a:p>
            <a:pPr marL="0" indent="0">
              <a:spcBef>
                <a:spcPts val="300"/>
              </a:spcBef>
              <a:buNone/>
            </a:pPr>
            <a:r>
              <a:rPr lang="en-US" altLang="en-US" sz="3000" b="1" dirty="0">
                <a:solidFill>
                  <a:schemeClr val="bg1"/>
                </a:solidFill>
              </a:rPr>
              <a:t>Preach God's Word with urgency and vigilance (4:1-5).</a:t>
            </a:r>
          </a:p>
          <a:p>
            <a:pPr marL="231775" indent="-231775">
              <a:spcBef>
                <a:spcPts val="300"/>
              </a:spcBef>
            </a:pPr>
            <a:r>
              <a:rPr lang="en-US" altLang="en-US" sz="3000" b="1" i="1" dirty="0">
                <a:solidFill>
                  <a:schemeClr val="accent4">
                    <a:lumMod val="60000"/>
                    <a:lumOff val="40000"/>
                  </a:schemeClr>
                </a:solidFill>
              </a:rPr>
              <a:t>Timothy is charged to preach the word!</a:t>
            </a:r>
          </a:p>
          <a:p>
            <a:pPr marL="514350" lvl="1" indent="-285750">
              <a:spcBef>
                <a:spcPts val="300"/>
              </a:spcBef>
            </a:pPr>
            <a:r>
              <a:rPr lang="en-US" altLang="en-US" sz="2800" b="1" dirty="0">
                <a:solidFill>
                  <a:srgbClr val="99FF99"/>
                </a:solidFill>
              </a:rPr>
              <a:t>Be ready in season and out of season.</a:t>
            </a:r>
          </a:p>
          <a:p>
            <a:pPr marL="514350" lvl="1" indent="-285750">
              <a:spcBef>
                <a:spcPts val="300"/>
              </a:spcBef>
            </a:pPr>
            <a:r>
              <a:rPr lang="en-US" altLang="en-US" sz="2800" b="1" dirty="0">
                <a:solidFill>
                  <a:srgbClr val="99FF99"/>
                </a:solidFill>
              </a:rPr>
              <a:t>Convince, rebuke, exhort, with all longsuffering and teaching.</a:t>
            </a:r>
          </a:p>
          <a:p>
            <a:pPr marL="57150" indent="-285750">
              <a:spcBef>
                <a:spcPts val="300"/>
              </a:spcBef>
            </a:pPr>
            <a:r>
              <a:rPr lang="en-US" altLang="en-US" sz="3000" b="1" i="1" dirty="0">
                <a:solidFill>
                  <a:schemeClr val="accent4">
                    <a:lumMod val="60000"/>
                    <a:lumOff val="40000"/>
                  </a:schemeClr>
                </a:solidFill>
              </a:rPr>
              <a:t>The time would come when men would not “endure sound doctrine.” </a:t>
            </a:r>
          </a:p>
          <a:p>
            <a:pPr marL="514350" lvl="1" indent="-285750">
              <a:spcBef>
                <a:spcPts val="300"/>
              </a:spcBef>
            </a:pPr>
            <a:r>
              <a:rPr lang="en-US" altLang="en-US" sz="2800" b="1" dirty="0">
                <a:solidFill>
                  <a:srgbClr val="99FF99"/>
                </a:solidFill>
              </a:rPr>
              <a:t>They would seek teachers and preachers who tell them what they want  to hear. </a:t>
            </a:r>
          </a:p>
          <a:p>
            <a:pPr marL="514350" lvl="2" indent="-285750">
              <a:spcBef>
                <a:spcPts val="300"/>
              </a:spcBef>
            </a:pPr>
            <a:r>
              <a:rPr lang="en-US" altLang="en-US" sz="2800" b="1" dirty="0">
                <a:solidFill>
                  <a:srgbClr val="99FF99"/>
                </a:solidFill>
              </a:rPr>
              <a:t>“They will turn their ears away from the truth” and turn “fables.”</a:t>
            </a:r>
          </a:p>
          <a:p>
            <a:pPr marL="285750" lvl="1" indent="-285750">
              <a:spcBef>
                <a:spcPts val="300"/>
              </a:spcBef>
            </a:pPr>
            <a:r>
              <a:rPr lang="en-US" altLang="en-US" sz="3000" b="1" i="1" dirty="0">
                <a:solidFill>
                  <a:schemeClr val="accent4">
                    <a:lumMod val="60000"/>
                    <a:lumOff val="40000"/>
                  </a:schemeClr>
                </a:solidFill>
              </a:rPr>
              <a:t>Timothy must therefore…</a:t>
            </a:r>
          </a:p>
          <a:p>
            <a:pPr marL="514350" lvl="2" indent="-285750">
              <a:spcBef>
                <a:spcPts val="300"/>
              </a:spcBef>
            </a:pPr>
            <a:r>
              <a:rPr lang="en-US" altLang="en-US" sz="2600" b="1" i="1" dirty="0">
                <a:solidFill>
                  <a:srgbClr val="99FF99"/>
                </a:solidFill>
                <a:effectLst>
                  <a:glow rad="228600">
                    <a:schemeClr val="accent2">
                      <a:satMod val="175000"/>
                      <a:alpha val="40000"/>
                    </a:schemeClr>
                  </a:glow>
                </a:effectLst>
              </a:rPr>
              <a:t>Be watchful </a:t>
            </a:r>
            <a:r>
              <a:rPr lang="en-US" altLang="en-US" sz="2600" b="1" i="1" dirty="0">
                <a:solidFill>
                  <a:srgbClr val="99FF99"/>
                </a:solidFill>
              </a:rPr>
              <a:t>in all things.</a:t>
            </a:r>
          </a:p>
          <a:p>
            <a:pPr marL="514350" lvl="2" indent="-285750">
              <a:spcBef>
                <a:spcPts val="300"/>
              </a:spcBef>
            </a:pPr>
            <a:r>
              <a:rPr lang="en-US" altLang="en-US" sz="2600" b="1" i="1" dirty="0">
                <a:solidFill>
                  <a:srgbClr val="99FF99"/>
                </a:solidFill>
                <a:effectLst>
                  <a:glow rad="228600">
                    <a:schemeClr val="accent2">
                      <a:satMod val="175000"/>
                      <a:alpha val="40000"/>
                    </a:schemeClr>
                  </a:glow>
                </a:effectLst>
              </a:rPr>
              <a:t>Endur</a:t>
            </a:r>
            <a:r>
              <a:rPr lang="en-US" altLang="en-US" sz="2600" b="1" i="1" dirty="0">
                <a:solidFill>
                  <a:srgbClr val="99FF99"/>
                </a:solidFill>
              </a:rPr>
              <a:t>e afflictions.</a:t>
            </a:r>
          </a:p>
          <a:p>
            <a:pPr marL="514350" lvl="2" indent="-285750">
              <a:spcBef>
                <a:spcPts val="300"/>
              </a:spcBef>
            </a:pPr>
            <a:r>
              <a:rPr lang="en-US" altLang="en-US" sz="2600" b="1" i="1" dirty="0">
                <a:solidFill>
                  <a:srgbClr val="99FF99"/>
                </a:solidFill>
              </a:rPr>
              <a:t>Do the </a:t>
            </a:r>
            <a:r>
              <a:rPr lang="en-US" altLang="en-US" sz="2600" b="1" i="1" dirty="0">
                <a:solidFill>
                  <a:srgbClr val="99FF99"/>
                </a:solidFill>
                <a:effectLst>
                  <a:glow rad="228600">
                    <a:schemeClr val="accent2">
                      <a:satMod val="175000"/>
                      <a:alpha val="40000"/>
                    </a:schemeClr>
                  </a:glow>
                </a:effectLst>
              </a:rPr>
              <a:t>work</a:t>
            </a:r>
            <a:r>
              <a:rPr lang="en-US" altLang="en-US" sz="2600" b="1" i="1" dirty="0">
                <a:solidFill>
                  <a:srgbClr val="99FF99"/>
                </a:solidFill>
              </a:rPr>
              <a:t> of an </a:t>
            </a:r>
            <a:r>
              <a:rPr lang="en-US" altLang="en-US" sz="2600" b="1" i="1" dirty="0">
                <a:solidFill>
                  <a:srgbClr val="99FF99"/>
                </a:solidFill>
                <a:effectLst>
                  <a:glow rad="228600">
                    <a:schemeClr val="accent2">
                      <a:satMod val="175000"/>
                      <a:alpha val="40000"/>
                    </a:schemeClr>
                  </a:glow>
                </a:effectLst>
              </a:rPr>
              <a:t>evangelist.</a:t>
            </a:r>
          </a:p>
          <a:p>
            <a:pPr marL="514350" lvl="2" indent="-285750">
              <a:spcBef>
                <a:spcPts val="300"/>
              </a:spcBef>
            </a:pPr>
            <a:r>
              <a:rPr lang="en-US" altLang="en-US" sz="2600" b="1" i="1" dirty="0">
                <a:solidFill>
                  <a:srgbClr val="99FF99"/>
                </a:solidFill>
              </a:rPr>
              <a:t>Fulfill your ministry. </a:t>
            </a:r>
          </a:p>
        </p:txBody>
      </p:sp>
    </p:spTree>
    <p:extLst>
      <p:ext uri="{BB962C8B-B14F-4D97-AF65-F5344CB8AC3E}">
        <p14:creationId xmlns:p14="http://schemas.microsoft.com/office/powerpoint/2010/main" val="119023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2451">
                                            <p:txEl>
                                              <p:pRg st="1" end="1"/>
                                            </p:txEl>
                                          </p:spTgt>
                                        </p:tgtEl>
                                        <p:attrNameLst>
                                          <p:attrName>style.visibility</p:attrName>
                                        </p:attrNameLst>
                                      </p:cBhvr>
                                      <p:to>
                                        <p:strVal val="visible"/>
                                      </p:to>
                                    </p:set>
                                    <p:animEffect transition="in" filter="fade">
                                      <p:cBhvr>
                                        <p:cTn id="14" dur="1000"/>
                                        <p:tgtEl>
                                          <p:spTgt spid="232451">
                                            <p:txEl>
                                              <p:pRg st="1" end="1"/>
                                            </p:txEl>
                                          </p:spTgt>
                                        </p:tgtEl>
                                      </p:cBhvr>
                                    </p:animEffect>
                                    <p:anim calcmode="lin" valueType="num">
                                      <p:cBhvr>
                                        <p:cTn id="15"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2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2451">
                                            <p:txEl>
                                              <p:pRg st="2" end="2"/>
                                            </p:txEl>
                                          </p:spTgt>
                                        </p:tgtEl>
                                        <p:attrNameLst>
                                          <p:attrName>style.visibility</p:attrName>
                                        </p:attrNameLst>
                                      </p:cBhvr>
                                      <p:to>
                                        <p:strVal val="visible"/>
                                      </p:to>
                                    </p:set>
                                    <p:animEffect transition="in" filter="fade">
                                      <p:cBhvr>
                                        <p:cTn id="21" dur="1000"/>
                                        <p:tgtEl>
                                          <p:spTgt spid="232451">
                                            <p:txEl>
                                              <p:pRg st="2" end="2"/>
                                            </p:txEl>
                                          </p:spTgt>
                                        </p:tgtEl>
                                      </p:cBhvr>
                                    </p:animEffect>
                                    <p:anim calcmode="lin" valueType="num">
                                      <p:cBhvr>
                                        <p:cTn id="22"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2451">
                                            <p:txEl>
                                              <p:pRg st="3" end="3"/>
                                            </p:txEl>
                                          </p:spTgt>
                                        </p:tgtEl>
                                        <p:attrNameLst>
                                          <p:attrName>style.visibility</p:attrName>
                                        </p:attrNameLst>
                                      </p:cBhvr>
                                      <p:to>
                                        <p:strVal val="visible"/>
                                      </p:to>
                                    </p:set>
                                    <p:animEffect transition="in" filter="fade">
                                      <p:cBhvr>
                                        <p:cTn id="28" dur="1000"/>
                                        <p:tgtEl>
                                          <p:spTgt spid="232451">
                                            <p:txEl>
                                              <p:pRg st="3" end="3"/>
                                            </p:txEl>
                                          </p:spTgt>
                                        </p:tgtEl>
                                      </p:cBhvr>
                                    </p:animEffect>
                                    <p:anim calcmode="lin" valueType="num">
                                      <p:cBhvr>
                                        <p:cTn id="29"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2451">
                                            <p:txEl>
                                              <p:pRg st="4" end="4"/>
                                            </p:txEl>
                                          </p:spTgt>
                                        </p:tgtEl>
                                        <p:attrNameLst>
                                          <p:attrName>style.visibility</p:attrName>
                                        </p:attrNameLst>
                                      </p:cBhvr>
                                      <p:to>
                                        <p:strVal val="visible"/>
                                      </p:to>
                                    </p:set>
                                    <p:animEffect transition="in" filter="fade">
                                      <p:cBhvr>
                                        <p:cTn id="35" dur="1000"/>
                                        <p:tgtEl>
                                          <p:spTgt spid="232451">
                                            <p:txEl>
                                              <p:pRg st="4" end="4"/>
                                            </p:txEl>
                                          </p:spTgt>
                                        </p:tgtEl>
                                      </p:cBhvr>
                                    </p:animEffect>
                                    <p:anim calcmode="lin" valueType="num">
                                      <p:cBhvr>
                                        <p:cTn id="36"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2451">
                                            <p:txEl>
                                              <p:pRg st="5" end="5"/>
                                            </p:txEl>
                                          </p:spTgt>
                                        </p:tgtEl>
                                        <p:attrNameLst>
                                          <p:attrName>style.visibility</p:attrName>
                                        </p:attrNameLst>
                                      </p:cBhvr>
                                      <p:to>
                                        <p:strVal val="visible"/>
                                      </p:to>
                                    </p:set>
                                    <p:animEffect transition="in" filter="fade">
                                      <p:cBhvr>
                                        <p:cTn id="42" dur="1000"/>
                                        <p:tgtEl>
                                          <p:spTgt spid="232451">
                                            <p:txEl>
                                              <p:pRg st="5" end="5"/>
                                            </p:txEl>
                                          </p:spTgt>
                                        </p:tgtEl>
                                      </p:cBhvr>
                                    </p:animEffect>
                                    <p:anim calcmode="lin" valueType="num">
                                      <p:cBhvr>
                                        <p:cTn id="43"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2451">
                                            <p:txEl>
                                              <p:pRg st="6" end="6"/>
                                            </p:txEl>
                                          </p:spTgt>
                                        </p:tgtEl>
                                        <p:attrNameLst>
                                          <p:attrName>style.visibility</p:attrName>
                                        </p:attrNameLst>
                                      </p:cBhvr>
                                      <p:to>
                                        <p:strVal val="visible"/>
                                      </p:to>
                                    </p:set>
                                    <p:animEffect transition="in" filter="fade">
                                      <p:cBhvr>
                                        <p:cTn id="49" dur="1000"/>
                                        <p:tgtEl>
                                          <p:spTgt spid="232451">
                                            <p:txEl>
                                              <p:pRg st="6" end="6"/>
                                            </p:txEl>
                                          </p:spTgt>
                                        </p:tgtEl>
                                      </p:cBhvr>
                                    </p:animEffect>
                                    <p:anim calcmode="lin" valueType="num">
                                      <p:cBhvr>
                                        <p:cTn id="50"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32451">
                                            <p:txEl>
                                              <p:pRg st="7" end="7"/>
                                            </p:txEl>
                                          </p:spTgt>
                                        </p:tgtEl>
                                        <p:attrNameLst>
                                          <p:attrName>style.visibility</p:attrName>
                                        </p:attrNameLst>
                                      </p:cBhvr>
                                      <p:to>
                                        <p:strVal val="visible"/>
                                      </p:to>
                                    </p:set>
                                    <p:animEffect transition="in" filter="fade">
                                      <p:cBhvr>
                                        <p:cTn id="56" dur="1000"/>
                                        <p:tgtEl>
                                          <p:spTgt spid="232451">
                                            <p:txEl>
                                              <p:pRg st="7" end="7"/>
                                            </p:txEl>
                                          </p:spTgt>
                                        </p:tgtEl>
                                      </p:cBhvr>
                                    </p:animEffect>
                                    <p:anim calcmode="lin" valueType="num">
                                      <p:cBhvr>
                                        <p:cTn id="57"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32451">
                                            <p:txEl>
                                              <p:pRg st="8" end="8"/>
                                            </p:txEl>
                                          </p:spTgt>
                                        </p:tgtEl>
                                        <p:attrNameLst>
                                          <p:attrName>style.visibility</p:attrName>
                                        </p:attrNameLst>
                                      </p:cBhvr>
                                      <p:to>
                                        <p:strVal val="visible"/>
                                      </p:to>
                                    </p:set>
                                    <p:animEffect transition="in" filter="fade">
                                      <p:cBhvr>
                                        <p:cTn id="63" dur="1000"/>
                                        <p:tgtEl>
                                          <p:spTgt spid="232451">
                                            <p:txEl>
                                              <p:pRg st="8" end="8"/>
                                            </p:txEl>
                                          </p:spTgt>
                                        </p:tgtEl>
                                      </p:cBhvr>
                                    </p:animEffect>
                                    <p:anim calcmode="lin" valueType="num">
                                      <p:cBhvr>
                                        <p:cTn id="64"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324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32451">
                                            <p:txEl>
                                              <p:pRg st="9" end="9"/>
                                            </p:txEl>
                                          </p:spTgt>
                                        </p:tgtEl>
                                        <p:attrNameLst>
                                          <p:attrName>style.visibility</p:attrName>
                                        </p:attrNameLst>
                                      </p:cBhvr>
                                      <p:to>
                                        <p:strVal val="visible"/>
                                      </p:to>
                                    </p:set>
                                    <p:animEffect transition="in" filter="fade">
                                      <p:cBhvr>
                                        <p:cTn id="70" dur="1000"/>
                                        <p:tgtEl>
                                          <p:spTgt spid="232451">
                                            <p:txEl>
                                              <p:pRg st="9" end="9"/>
                                            </p:txEl>
                                          </p:spTgt>
                                        </p:tgtEl>
                                      </p:cBhvr>
                                    </p:animEffect>
                                    <p:anim calcmode="lin" valueType="num">
                                      <p:cBhvr>
                                        <p:cTn id="71" dur="1000" fill="hold"/>
                                        <p:tgtEl>
                                          <p:spTgt spid="232451">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3245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32451">
                                            <p:txEl>
                                              <p:pRg st="10" end="10"/>
                                            </p:txEl>
                                          </p:spTgt>
                                        </p:tgtEl>
                                        <p:attrNameLst>
                                          <p:attrName>style.visibility</p:attrName>
                                        </p:attrNameLst>
                                      </p:cBhvr>
                                      <p:to>
                                        <p:strVal val="visible"/>
                                      </p:to>
                                    </p:set>
                                    <p:animEffect transition="in" filter="fade">
                                      <p:cBhvr>
                                        <p:cTn id="77" dur="1000"/>
                                        <p:tgtEl>
                                          <p:spTgt spid="232451">
                                            <p:txEl>
                                              <p:pRg st="10" end="10"/>
                                            </p:txEl>
                                          </p:spTgt>
                                        </p:tgtEl>
                                      </p:cBhvr>
                                    </p:animEffect>
                                    <p:anim calcmode="lin" valueType="num">
                                      <p:cBhvr>
                                        <p:cTn id="78" dur="1000" fill="hold"/>
                                        <p:tgtEl>
                                          <p:spTgt spid="232451">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3245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32451">
                                            <p:txEl>
                                              <p:pRg st="11" end="11"/>
                                            </p:txEl>
                                          </p:spTgt>
                                        </p:tgtEl>
                                        <p:attrNameLst>
                                          <p:attrName>style.visibility</p:attrName>
                                        </p:attrNameLst>
                                      </p:cBhvr>
                                      <p:to>
                                        <p:strVal val="visible"/>
                                      </p:to>
                                    </p:set>
                                    <p:animEffect transition="in" filter="fade">
                                      <p:cBhvr>
                                        <p:cTn id="84" dur="1000"/>
                                        <p:tgtEl>
                                          <p:spTgt spid="232451">
                                            <p:txEl>
                                              <p:pRg st="11" end="11"/>
                                            </p:txEl>
                                          </p:spTgt>
                                        </p:tgtEl>
                                      </p:cBhvr>
                                    </p:animEffect>
                                    <p:anim calcmode="lin" valueType="num">
                                      <p:cBhvr>
                                        <p:cTn id="85" dur="1000" fill="hold"/>
                                        <p:tgtEl>
                                          <p:spTgt spid="232451">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3245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4" y="76199"/>
            <a:ext cx="11358563" cy="1223964"/>
          </a:xfrm>
        </p:spPr>
        <p:txBody>
          <a:bodyPr>
            <a:normAutofit/>
          </a:bodyPr>
          <a:lstStyle/>
          <a:p>
            <a:pPr>
              <a:lnSpc>
                <a:spcPct val="80000"/>
              </a:lnSpc>
            </a:pPr>
            <a:r>
              <a:rPr lang="en-US" altLang="en-US" sz="4000" b="1" dirty="0">
                <a:solidFill>
                  <a:schemeClr val="bg1"/>
                </a:solidFill>
              </a:rPr>
              <a:t>Farewell to a Son in the Hope of Meeting Again</a:t>
            </a:r>
            <a:br>
              <a:rPr lang="en-US" altLang="en-US" sz="4000" b="1" dirty="0">
                <a:solidFill>
                  <a:schemeClr val="bg1"/>
                </a:solidFill>
              </a:rPr>
            </a:br>
            <a:r>
              <a:rPr lang="en-US" altLang="en-US" sz="3200" dirty="0">
                <a:solidFill>
                  <a:schemeClr val="bg1"/>
                </a:solidFill>
              </a:rPr>
              <a:t>(2 Timothy 4:6-22)</a:t>
            </a: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4" y="1185862"/>
            <a:ext cx="11706225" cy="5795961"/>
          </a:xfrm>
        </p:spPr>
        <p:txBody>
          <a:bodyPr>
            <a:normAutofit/>
          </a:bodyPr>
          <a:lstStyle/>
          <a:p>
            <a:pPr marL="0" indent="0">
              <a:spcBef>
                <a:spcPts val="300"/>
              </a:spcBef>
              <a:buNone/>
            </a:pPr>
            <a:r>
              <a:rPr lang="en-US" altLang="en-US" sz="3200" b="1" dirty="0">
                <a:solidFill>
                  <a:schemeClr val="bg1"/>
                </a:solidFill>
              </a:rPr>
              <a:t>Paul's race has been run; the crown awaits (4:6-8).</a:t>
            </a:r>
          </a:p>
          <a:p>
            <a:pPr marL="231775" indent="-231775">
              <a:spcBef>
                <a:spcPts val="300"/>
              </a:spcBef>
            </a:pPr>
            <a:r>
              <a:rPr lang="en-US" altLang="en-US" b="1" i="1" dirty="0">
                <a:solidFill>
                  <a:schemeClr val="accent4">
                    <a:lumMod val="60000"/>
                    <a:lumOff val="40000"/>
                  </a:schemeClr>
                </a:solidFill>
              </a:rPr>
              <a:t>Paul is being poured out as a drink offering (Num. 28:7; Phil. 2:17). </a:t>
            </a:r>
          </a:p>
          <a:p>
            <a:pPr marL="231775" indent="-231775">
              <a:spcBef>
                <a:spcPts val="300"/>
              </a:spcBef>
            </a:pPr>
            <a:r>
              <a:rPr lang="en-US" altLang="en-US" b="1" i="1" dirty="0">
                <a:solidFill>
                  <a:schemeClr val="accent4">
                    <a:lumMod val="60000"/>
                    <a:lumOff val="40000"/>
                  </a:schemeClr>
                </a:solidFill>
              </a:rPr>
              <a:t>He has fought the good fight, finished the race, and kept the faith. </a:t>
            </a:r>
          </a:p>
          <a:p>
            <a:pPr marL="514350" lvl="1" indent="-285750">
              <a:spcBef>
                <a:spcPts val="300"/>
              </a:spcBef>
            </a:pPr>
            <a:r>
              <a:rPr lang="en-US" altLang="en-US" sz="2800" b="1" dirty="0">
                <a:solidFill>
                  <a:srgbClr val="99FF99"/>
                </a:solidFill>
              </a:rPr>
              <a:t>He anticipates receiving a “crown of life” from the Righteous Judge.</a:t>
            </a:r>
          </a:p>
          <a:p>
            <a:pPr marL="514350" lvl="1" indent="-285750">
              <a:spcBef>
                <a:spcPts val="300"/>
              </a:spcBef>
            </a:pPr>
            <a:r>
              <a:rPr lang="en-US" altLang="en-US" sz="2800" b="1" dirty="0">
                <a:solidFill>
                  <a:srgbClr val="99FF99"/>
                </a:solidFill>
              </a:rPr>
              <a:t>Others who “love His appearing” should anticipate the same (1 Peter 5:4; Rev. 2:10; James 1:12).</a:t>
            </a:r>
          </a:p>
          <a:p>
            <a:pPr marL="0" indent="0">
              <a:spcBef>
                <a:spcPts val="300"/>
              </a:spcBef>
              <a:buNone/>
            </a:pPr>
            <a:r>
              <a:rPr lang="en-US" altLang="en-US" sz="3200" b="1" dirty="0">
                <a:solidFill>
                  <a:schemeClr val="bg1"/>
                </a:solidFill>
              </a:rPr>
              <a:t>Paul instructs Timothy to come to him (4:9-22).</a:t>
            </a:r>
          </a:p>
          <a:p>
            <a:pPr marL="57150" indent="-285750">
              <a:spcBef>
                <a:spcPts val="300"/>
              </a:spcBef>
            </a:pPr>
            <a:r>
              <a:rPr lang="en-US" altLang="en-US" b="1" i="1" dirty="0">
                <a:solidFill>
                  <a:schemeClr val="accent4">
                    <a:lumMod val="60000"/>
                    <a:lumOff val="40000"/>
                  </a:schemeClr>
                </a:solidFill>
              </a:rPr>
              <a:t>Several of Paul’s coworkers were not with him (4:10-12, 20)</a:t>
            </a:r>
          </a:p>
          <a:p>
            <a:pPr marL="514350" lvl="1" indent="-285750">
              <a:spcBef>
                <a:spcPts val="300"/>
              </a:spcBef>
            </a:pPr>
            <a:r>
              <a:rPr lang="en-US" altLang="en-US" sz="2800" b="1" dirty="0">
                <a:solidFill>
                  <a:srgbClr val="99FF99"/>
                </a:solidFill>
              </a:rPr>
              <a:t>Some were involved in work elsewhere, but Demas forsook Paul, having loved this present world (cf. Phile. 24; 1 John 2:15-17).</a:t>
            </a:r>
          </a:p>
          <a:p>
            <a:pPr marL="342900" indent="-342900">
              <a:spcBef>
                <a:spcPts val="300"/>
              </a:spcBef>
            </a:pPr>
            <a:r>
              <a:rPr lang="en-US" altLang="en-US" b="1" i="1" dirty="0">
                <a:solidFill>
                  <a:schemeClr val="accent4">
                    <a:lumMod val="60000"/>
                    <a:lumOff val="40000"/>
                  </a:schemeClr>
                </a:solidFill>
              </a:rPr>
              <a:t>So, it is urgent that Timothy come and bring Mark with him, as well as a cloak and certain books and parchments (4:9, 13, 21).</a:t>
            </a:r>
          </a:p>
          <a:p>
            <a:pPr marL="514350" lvl="1" indent="-285750">
              <a:spcBef>
                <a:spcPts val="300"/>
              </a:spcBef>
            </a:pPr>
            <a:r>
              <a:rPr lang="en-US" altLang="en-US" sz="2800" b="1" dirty="0">
                <a:solidFill>
                  <a:srgbClr val="99FF99"/>
                </a:solidFill>
              </a:rPr>
              <a:t>Timothy must “come before winter.”</a:t>
            </a:r>
          </a:p>
        </p:txBody>
      </p:sp>
    </p:spTree>
    <p:extLst>
      <p:ext uri="{BB962C8B-B14F-4D97-AF65-F5344CB8AC3E}">
        <p14:creationId xmlns:p14="http://schemas.microsoft.com/office/powerpoint/2010/main" val="26822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2451">
                                            <p:txEl>
                                              <p:pRg st="1" end="1"/>
                                            </p:txEl>
                                          </p:spTgt>
                                        </p:tgtEl>
                                        <p:attrNameLst>
                                          <p:attrName>style.visibility</p:attrName>
                                        </p:attrNameLst>
                                      </p:cBhvr>
                                      <p:to>
                                        <p:strVal val="visible"/>
                                      </p:to>
                                    </p:set>
                                    <p:animEffect transition="in" filter="fade">
                                      <p:cBhvr>
                                        <p:cTn id="14" dur="1000"/>
                                        <p:tgtEl>
                                          <p:spTgt spid="232451">
                                            <p:txEl>
                                              <p:pRg st="1" end="1"/>
                                            </p:txEl>
                                          </p:spTgt>
                                        </p:tgtEl>
                                      </p:cBhvr>
                                    </p:animEffect>
                                    <p:anim calcmode="lin" valueType="num">
                                      <p:cBhvr>
                                        <p:cTn id="15"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2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2451">
                                            <p:txEl>
                                              <p:pRg st="2" end="2"/>
                                            </p:txEl>
                                          </p:spTgt>
                                        </p:tgtEl>
                                        <p:attrNameLst>
                                          <p:attrName>style.visibility</p:attrName>
                                        </p:attrNameLst>
                                      </p:cBhvr>
                                      <p:to>
                                        <p:strVal val="visible"/>
                                      </p:to>
                                    </p:set>
                                    <p:animEffect transition="in" filter="fade">
                                      <p:cBhvr>
                                        <p:cTn id="21" dur="1000"/>
                                        <p:tgtEl>
                                          <p:spTgt spid="232451">
                                            <p:txEl>
                                              <p:pRg st="2" end="2"/>
                                            </p:txEl>
                                          </p:spTgt>
                                        </p:tgtEl>
                                      </p:cBhvr>
                                    </p:animEffect>
                                    <p:anim calcmode="lin" valueType="num">
                                      <p:cBhvr>
                                        <p:cTn id="22"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2451">
                                            <p:txEl>
                                              <p:pRg st="3" end="3"/>
                                            </p:txEl>
                                          </p:spTgt>
                                        </p:tgtEl>
                                        <p:attrNameLst>
                                          <p:attrName>style.visibility</p:attrName>
                                        </p:attrNameLst>
                                      </p:cBhvr>
                                      <p:to>
                                        <p:strVal val="visible"/>
                                      </p:to>
                                    </p:set>
                                    <p:animEffect transition="in" filter="fade">
                                      <p:cBhvr>
                                        <p:cTn id="28" dur="1000"/>
                                        <p:tgtEl>
                                          <p:spTgt spid="232451">
                                            <p:txEl>
                                              <p:pRg st="3" end="3"/>
                                            </p:txEl>
                                          </p:spTgt>
                                        </p:tgtEl>
                                      </p:cBhvr>
                                    </p:animEffect>
                                    <p:anim calcmode="lin" valueType="num">
                                      <p:cBhvr>
                                        <p:cTn id="29"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2451">
                                            <p:txEl>
                                              <p:pRg st="4" end="4"/>
                                            </p:txEl>
                                          </p:spTgt>
                                        </p:tgtEl>
                                        <p:attrNameLst>
                                          <p:attrName>style.visibility</p:attrName>
                                        </p:attrNameLst>
                                      </p:cBhvr>
                                      <p:to>
                                        <p:strVal val="visible"/>
                                      </p:to>
                                    </p:set>
                                    <p:animEffect transition="in" filter="fade">
                                      <p:cBhvr>
                                        <p:cTn id="35" dur="1000"/>
                                        <p:tgtEl>
                                          <p:spTgt spid="232451">
                                            <p:txEl>
                                              <p:pRg st="4" end="4"/>
                                            </p:txEl>
                                          </p:spTgt>
                                        </p:tgtEl>
                                      </p:cBhvr>
                                    </p:animEffect>
                                    <p:anim calcmode="lin" valueType="num">
                                      <p:cBhvr>
                                        <p:cTn id="36"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2451">
                                            <p:txEl>
                                              <p:pRg st="5" end="5"/>
                                            </p:txEl>
                                          </p:spTgt>
                                        </p:tgtEl>
                                        <p:attrNameLst>
                                          <p:attrName>style.visibility</p:attrName>
                                        </p:attrNameLst>
                                      </p:cBhvr>
                                      <p:to>
                                        <p:strVal val="visible"/>
                                      </p:to>
                                    </p:set>
                                    <p:animEffect transition="in" filter="fade">
                                      <p:cBhvr>
                                        <p:cTn id="42" dur="1000"/>
                                        <p:tgtEl>
                                          <p:spTgt spid="232451">
                                            <p:txEl>
                                              <p:pRg st="5" end="5"/>
                                            </p:txEl>
                                          </p:spTgt>
                                        </p:tgtEl>
                                      </p:cBhvr>
                                    </p:animEffect>
                                    <p:anim calcmode="lin" valueType="num">
                                      <p:cBhvr>
                                        <p:cTn id="43"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2451">
                                            <p:txEl>
                                              <p:pRg st="6" end="6"/>
                                            </p:txEl>
                                          </p:spTgt>
                                        </p:tgtEl>
                                        <p:attrNameLst>
                                          <p:attrName>style.visibility</p:attrName>
                                        </p:attrNameLst>
                                      </p:cBhvr>
                                      <p:to>
                                        <p:strVal val="visible"/>
                                      </p:to>
                                    </p:set>
                                    <p:animEffect transition="in" filter="fade">
                                      <p:cBhvr>
                                        <p:cTn id="49" dur="1000"/>
                                        <p:tgtEl>
                                          <p:spTgt spid="232451">
                                            <p:txEl>
                                              <p:pRg st="6" end="6"/>
                                            </p:txEl>
                                          </p:spTgt>
                                        </p:tgtEl>
                                      </p:cBhvr>
                                    </p:animEffect>
                                    <p:anim calcmode="lin" valueType="num">
                                      <p:cBhvr>
                                        <p:cTn id="50" dur="1000" fill="hold"/>
                                        <p:tgtEl>
                                          <p:spTgt spid="23245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24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32451">
                                            <p:txEl>
                                              <p:pRg st="7" end="7"/>
                                            </p:txEl>
                                          </p:spTgt>
                                        </p:tgtEl>
                                        <p:attrNameLst>
                                          <p:attrName>style.visibility</p:attrName>
                                        </p:attrNameLst>
                                      </p:cBhvr>
                                      <p:to>
                                        <p:strVal val="visible"/>
                                      </p:to>
                                    </p:set>
                                    <p:animEffect transition="in" filter="fade">
                                      <p:cBhvr>
                                        <p:cTn id="56" dur="1000"/>
                                        <p:tgtEl>
                                          <p:spTgt spid="232451">
                                            <p:txEl>
                                              <p:pRg st="7" end="7"/>
                                            </p:txEl>
                                          </p:spTgt>
                                        </p:tgtEl>
                                      </p:cBhvr>
                                    </p:animEffect>
                                    <p:anim calcmode="lin" valueType="num">
                                      <p:cBhvr>
                                        <p:cTn id="57" dur="1000" fill="hold"/>
                                        <p:tgtEl>
                                          <p:spTgt spid="23245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324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32451">
                                            <p:txEl>
                                              <p:pRg st="8" end="8"/>
                                            </p:txEl>
                                          </p:spTgt>
                                        </p:tgtEl>
                                        <p:attrNameLst>
                                          <p:attrName>style.visibility</p:attrName>
                                        </p:attrNameLst>
                                      </p:cBhvr>
                                      <p:to>
                                        <p:strVal val="visible"/>
                                      </p:to>
                                    </p:set>
                                    <p:animEffect transition="in" filter="fade">
                                      <p:cBhvr>
                                        <p:cTn id="63" dur="1000"/>
                                        <p:tgtEl>
                                          <p:spTgt spid="232451">
                                            <p:txEl>
                                              <p:pRg st="8" end="8"/>
                                            </p:txEl>
                                          </p:spTgt>
                                        </p:tgtEl>
                                      </p:cBhvr>
                                    </p:animEffect>
                                    <p:anim calcmode="lin" valueType="num">
                                      <p:cBhvr>
                                        <p:cTn id="64" dur="1000" fill="hold"/>
                                        <p:tgtEl>
                                          <p:spTgt spid="232451">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324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32451">
                                            <p:txEl>
                                              <p:pRg st="9" end="9"/>
                                            </p:txEl>
                                          </p:spTgt>
                                        </p:tgtEl>
                                        <p:attrNameLst>
                                          <p:attrName>style.visibility</p:attrName>
                                        </p:attrNameLst>
                                      </p:cBhvr>
                                      <p:to>
                                        <p:strVal val="visible"/>
                                      </p:to>
                                    </p:set>
                                    <p:animEffect transition="in" filter="fade">
                                      <p:cBhvr>
                                        <p:cTn id="70" dur="1000"/>
                                        <p:tgtEl>
                                          <p:spTgt spid="232451">
                                            <p:txEl>
                                              <p:pRg st="9" end="9"/>
                                            </p:txEl>
                                          </p:spTgt>
                                        </p:tgtEl>
                                      </p:cBhvr>
                                    </p:animEffect>
                                    <p:anim calcmode="lin" valueType="num">
                                      <p:cBhvr>
                                        <p:cTn id="71" dur="1000" fill="hold"/>
                                        <p:tgtEl>
                                          <p:spTgt spid="232451">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3245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CDDB786-8591-4E58-9AE0-4121BF912D9B}"/>
              </a:ext>
            </a:extLst>
          </p:cNvPr>
          <p:cNvSpPr>
            <a:spLocks noGrp="1" noChangeArrowheads="1"/>
          </p:cNvSpPr>
          <p:nvPr>
            <p:ph type="title"/>
          </p:nvPr>
        </p:nvSpPr>
        <p:spPr>
          <a:xfrm>
            <a:off x="485774" y="76199"/>
            <a:ext cx="11358563" cy="1223964"/>
          </a:xfrm>
        </p:spPr>
        <p:txBody>
          <a:bodyPr>
            <a:normAutofit/>
          </a:bodyPr>
          <a:lstStyle/>
          <a:p>
            <a:pPr>
              <a:lnSpc>
                <a:spcPct val="80000"/>
              </a:lnSpc>
            </a:pPr>
            <a:r>
              <a:rPr lang="en-US" altLang="en-US" sz="4000" b="1" dirty="0">
                <a:solidFill>
                  <a:schemeClr val="bg1"/>
                </a:solidFill>
              </a:rPr>
              <a:t>Farewell to a Son in the Hope of Meeting Again</a:t>
            </a:r>
            <a:br>
              <a:rPr lang="en-US" altLang="en-US" sz="4000" b="1" dirty="0">
                <a:solidFill>
                  <a:schemeClr val="bg1"/>
                </a:solidFill>
              </a:rPr>
            </a:br>
            <a:r>
              <a:rPr lang="en-US" altLang="en-US" sz="3200" dirty="0">
                <a:solidFill>
                  <a:schemeClr val="bg1"/>
                </a:solidFill>
              </a:rPr>
              <a:t>(2 Timothy 4:6-22)</a:t>
            </a:r>
          </a:p>
        </p:txBody>
      </p:sp>
      <p:sp>
        <p:nvSpPr>
          <p:cNvPr id="232451" name="Rectangle 3">
            <a:extLst>
              <a:ext uri="{FF2B5EF4-FFF2-40B4-BE49-F238E27FC236}">
                <a16:creationId xmlns:a16="http://schemas.microsoft.com/office/drawing/2014/main" id="{A0F5DB05-9C67-4694-89FD-E3638633CF3F}"/>
              </a:ext>
            </a:extLst>
          </p:cNvPr>
          <p:cNvSpPr>
            <a:spLocks noGrp="1" noChangeArrowheads="1"/>
          </p:cNvSpPr>
          <p:nvPr>
            <p:ph type="body" idx="1"/>
          </p:nvPr>
        </p:nvSpPr>
        <p:spPr>
          <a:xfrm>
            <a:off x="485774" y="1185862"/>
            <a:ext cx="11706225" cy="5795961"/>
          </a:xfrm>
        </p:spPr>
        <p:txBody>
          <a:bodyPr>
            <a:normAutofit/>
          </a:bodyPr>
          <a:lstStyle/>
          <a:p>
            <a:pPr marL="0" indent="0">
              <a:spcBef>
                <a:spcPts val="300"/>
              </a:spcBef>
              <a:buNone/>
            </a:pPr>
            <a:r>
              <a:rPr lang="en-US" altLang="en-US" sz="3200" b="1" dirty="0">
                <a:solidFill>
                  <a:schemeClr val="bg1"/>
                </a:solidFill>
              </a:rPr>
              <a:t>Paul had been deserted by men but not the Lord (4:14-18)</a:t>
            </a:r>
          </a:p>
          <a:p>
            <a:pPr marL="231775" indent="-231775">
              <a:spcBef>
                <a:spcPts val="300"/>
              </a:spcBef>
            </a:pPr>
            <a:r>
              <a:rPr lang="en-US" altLang="en-US" b="1" i="1" dirty="0">
                <a:solidFill>
                  <a:schemeClr val="accent4">
                    <a:lumMod val="60000"/>
                    <a:lumOff val="40000"/>
                  </a:schemeClr>
                </a:solidFill>
              </a:rPr>
              <a:t>Alexander the coppersmith had done Paul a lot of harm; Timothy must beware of him because he “resisted our words.”</a:t>
            </a:r>
          </a:p>
          <a:p>
            <a:pPr marL="231775" indent="-231775">
              <a:spcBef>
                <a:spcPts val="300"/>
              </a:spcBef>
            </a:pPr>
            <a:r>
              <a:rPr lang="en-US" altLang="en-US" b="1" i="1" dirty="0">
                <a:solidFill>
                  <a:schemeClr val="accent4">
                    <a:lumMod val="60000"/>
                    <a:lumOff val="40000"/>
                  </a:schemeClr>
                </a:solidFill>
              </a:rPr>
              <a:t>No one stood with Paul at his first defense.</a:t>
            </a:r>
          </a:p>
          <a:p>
            <a:pPr marL="514350" lvl="1" indent="-285750">
              <a:spcBef>
                <a:spcPts val="300"/>
              </a:spcBef>
            </a:pPr>
            <a:r>
              <a:rPr lang="en-US" altLang="en-US" sz="2800" b="1" dirty="0">
                <a:solidFill>
                  <a:srgbClr val="99FF99"/>
                </a:solidFill>
              </a:rPr>
              <a:t>Yet he prays that it not be charged against them (Acts 7:60; Lk. 23:34).</a:t>
            </a:r>
          </a:p>
          <a:p>
            <a:pPr marL="514350" lvl="1" indent="-285750">
              <a:spcBef>
                <a:spcPts val="300"/>
              </a:spcBef>
            </a:pPr>
            <a:r>
              <a:rPr lang="en-US" altLang="en-US" sz="2800" b="1" dirty="0">
                <a:solidFill>
                  <a:srgbClr val="99FF99"/>
                </a:solidFill>
              </a:rPr>
              <a:t>Note the difference in what Paul desires for these individuals and what he wanted to happen to Alexander.</a:t>
            </a:r>
          </a:p>
          <a:p>
            <a:pPr>
              <a:spcBef>
                <a:spcPts val="300"/>
              </a:spcBef>
            </a:pPr>
            <a:r>
              <a:rPr lang="en-US" altLang="en-US" b="1" i="1" dirty="0">
                <a:solidFill>
                  <a:schemeClr val="accent4">
                    <a:lumMod val="60000"/>
                    <a:lumOff val="40000"/>
                  </a:schemeClr>
                </a:solidFill>
              </a:rPr>
              <a:t>But the Lord had stood with Paul, and he trusts the Lord for his ultimate deliverance – “the Lord will deliver me from every evil work and preserve me for His heavenly kingdom.”</a:t>
            </a:r>
          </a:p>
        </p:txBody>
      </p:sp>
    </p:spTree>
    <p:extLst>
      <p:ext uri="{BB962C8B-B14F-4D97-AF65-F5344CB8AC3E}">
        <p14:creationId xmlns:p14="http://schemas.microsoft.com/office/powerpoint/2010/main" val="290151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1000"/>
                                        <p:tgtEl>
                                          <p:spTgt spid="232451">
                                            <p:txEl>
                                              <p:pRg st="0" end="0"/>
                                            </p:txEl>
                                          </p:spTgt>
                                        </p:tgtEl>
                                      </p:cBhvr>
                                    </p:animEffect>
                                    <p:anim calcmode="lin" valueType="num">
                                      <p:cBhvr>
                                        <p:cTn id="8" dur="1000" fill="hold"/>
                                        <p:tgtEl>
                                          <p:spTgt spid="232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2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2451">
                                            <p:txEl>
                                              <p:pRg st="1" end="1"/>
                                            </p:txEl>
                                          </p:spTgt>
                                        </p:tgtEl>
                                        <p:attrNameLst>
                                          <p:attrName>style.visibility</p:attrName>
                                        </p:attrNameLst>
                                      </p:cBhvr>
                                      <p:to>
                                        <p:strVal val="visible"/>
                                      </p:to>
                                    </p:set>
                                    <p:animEffect transition="in" filter="fade">
                                      <p:cBhvr>
                                        <p:cTn id="14" dur="1000"/>
                                        <p:tgtEl>
                                          <p:spTgt spid="232451">
                                            <p:txEl>
                                              <p:pRg st="1" end="1"/>
                                            </p:txEl>
                                          </p:spTgt>
                                        </p:tgtEl>
                                      </p:cBhvr>
                                    </p:animEffect>
                                    <p:anim calcmode="lin" valueType="num">
                                      <p:cBhvr>
                                        <p:cTn id="15" dur="1000" fill="hold"/>
                                        <p:tgtEl>
                                          <p:spTgt spid="2324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2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2451">
                                            <p:txEl>
                                              <p:pRg st="2" end="2"/>
                                            </p:txEl>
                                          </p:spTgt>
                                        </p:tgtEl>
                                        <p:attrNameLst>
                                          <p:attrName>style.visibility</p:attrName>
                                        </p:attrNameLst>
                                      </p:cBhvr>
                                      <p:to>
                                        <p:strVal val="visible"/>
                                      </p:to>
                                    </p:set>
                                    <p:animEffect transition="in" filter="fade">
                                      <p:cBhvr>
                                        <p:cTn id="21" dur="1000"/>
                                        <p:tgtEl>
                                          <p:spTgt spid="232451">
                                            <p:txEl>
                                              <p:pRg st="2" end="2"/>
                                            </p:txEl>
                                          </p:spTgt>
                                        </p:tgtEl>
                                      </p:cBhvr>
                                    </p:animEffect>
                                    <p:anim calcmode="lin" valueType="num">
                                      <p:cBhvr>
                                        <p:cTn id="22" dur="1000" fill="hold"/>
                                        <p:tgtEl>
                                          <p:spTgt spid="2324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2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2451">
                                            <p:txEl>
                                              <p:pRg st="3" end="3"/>
                                            </p:txEl>
                                          </p:spTgt>
                                        </p:tgtEl>
                                        <p:attrNameLst>
                                          <p:attrName>style.visibility</p:attrName>
                                        </p:attrNameLst>
                                      </p:cBhvr>
                                      <p:to>
                                        <p:strVal val="visible"/>
                                      </p:to>
                                    </p:set>
                                    <p:animEffect transition="in" filter="fade">
                                      <p:cBhvr>
                                        <p:cTn id="28" dur="1000"/>
                                        <p:tgtEl>
                                          <p:spTgt spid="232451">
                                            <p:txEl>
                                              <p:pRg st="3" end="3"/>
                                            </p:txEl>
                                          </p:spTgt>
                                        </p:tgtEl>
                                      </p:cBhvr>
                                    </p:animEffect>
                                    <p:anim calcmode="lin" valueType="num">
                                      <p:cBhvr>
                                        <p:cTn id="29" dur="1000" fill="hold"/>
                                        <p:tgtEl>
                                          <p:spTgt spid="2324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2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2451">
                                            <p:txEl>
                                              <p:pRg st="4" end="4"/>
                                            </p:txEl>
                                          </p:spTgt>
                                        </p:tgtEl>
                                        <p:attrNameLst>
                                          <p:attrName>style.visibility</p:attrName>
                                        </p:attrNameLst>
                                      </p:cBhvr>
                                      <p:to>
                                        <p:strVal val="visible"/>
                                      </p:to>
                                    </p:set>
                                    <p:animEffect transition="in" filter="fade">
                                      <p:cBhvr>
                                        <p:cTn id="35" dur="1000"/>
                                        <p:tgtEl>
                                          <p:spTgt spid="232451">
                                            <p:txEl>
                                              <p:pRg st="4" end="4"/>
                                            </p:txEl>
                                          </p:spTgt>
                                        </p:tgtEl>
                                      </p:cBhvr>
                                    </p:animEffect>
                                    <p:anim calcmode="lin" valueType="num">
                                      <p:cBhvr>
                                        <p:cTn id="36" dur="1000" fill="hold"/>
                                        <p:tgtEl>
                                          <p:spTgt spid="2324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2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2451">
                                            <p:txEl>
                                              <p:pRg st="5" end="5"/>
                                            </p:txEl>
                                          </p:spTgt>
                                        </p:tgtEl>
                                        <p:attrNameLst>
                                          <p:attrName>style.visibility</p:attrName>
                                        </p:attrNameLst>
                                      </p:cBhvr>
                                      <p:to>
                                        <p:strVal val="visible"/>
                                      </p:to>
                                    </p:set>
                                    <p:animEffect transition="in" filter="fade">
                                      <p:cBhvr>
                                        <p:cTn id="42" dur="1000"/>
                                        <p:tgtEl>
                                          <p:spTgt spid="232451">
                                            <p:txEl>
                                              <p:pRg st="5" end="5"/>
                                            </p:txEl>
                                          </p:spTgt>
                                        </p:tgtEl>
                                      </p:cBhvr>
                                    </p:animEffect>
                                    <p:anim calcmode="lin" valueType="num">
                                      <p:cBhvr>
                                        <p:cTn id="43" dur="1000" fill="hold"/>
                                        <p:tgtEl>
                                          <p:spTgt spid="23245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24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dirty="0">
                <a:solidFill>
                  <a:schemeClr val="bg1"/>
                </a:solidFill>
              </a:rPr>
              <a:t>Important Lessons: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509666" y="1053297"/>
            <a:ext cx="11437495" cy="5804703"/>
          </a:xfrm>
        </p:spPr>
        <p:txBody>
          <a:bodyPr>
            <a:normAutofit/>
          </a:bodyPr>
          <a:lstStyle/>
          <a:p>
            <a:r>
              <a:rPr lang="en-US" sz="3200" b="1" dirty="0">
                <a:solidFill>
                  <a:schemeClr val="bg1"/>
                </a:solidFill>
                <a:effectLst>
                  <a:glow rad="228600">
                    <a:schemeClr val="accent2">
                      <a:satMod val="175000"/>
                      <a:alpha val="40000"/>
                    </a:schemeClr>
                  </a:glow>
                </a:effectLst>
              </a:rPr>
              <a:t>Evil people </a:t>
            </a:r>
            <a:r>
              <a:rPr lang="en-US" sz="3200" b="1" dirty="0">
                <a:solidFill>
                  <a:schemeClr val="bg1"/>
                </a:solidFill>
                <a:effectLst/>
              </a:rPr>
              <a:t>create </a:t>
            </a:r>
            <a:r>
              <a:rPr lang="en-US" sz="3200" b="1" dirty="0">
                <a:solidFill>
                  <a:schemeClr val="bg1"/>
                </a:solidFill>
                <a:effectLst>
                  <a:glow rad="228600">
                    <a:schemeClr val="accent2">
                      <a:satMod val="175000"/>
                      <a:alpha val="40000"/>
                    </a:schemeClr>
                  </a:glow>
                </a:effectLst>
              </a:rPr>
              <a:t>perilous times </a:t>
            </a:r>
            <a:r>
              <a:rPr lang="en-US" sz="3200" b="1" dirty="0">
                <a:solidFill>
                  <a:schemeClr val="bg1"/>
                </a:solidFill>
                <a:effectLst/>
              </a:rPr>
              <a:t>for those who believe the truth.</a:t>
            </a:r>
          </a:p>
          <a:p>
            <a:r>
              <a:rPr lang="en-US" sz="3200" b="1" dirty="0">
                <a:solidFill>
                  <a:schemeClr val="bg1"/>
                </a:solidFill>
                <a:effectLst/>
              </a:rPr>
              <a:t>We must </a:t>
            </a:r>
            <a:r>
              <a:rPr lang="en-US" sz="3200" b="1" dirty="0">
                <a:solidFill>
                  <a:schemeClr val="bg1"/>
                </a:solidFill>
                <a:effectLst>
                  <a:glow rad="228600">
                    <a:schemeClr val="accent2">
                      <a:satMod val="175000"/>
                      <a:alpha val="40000"/>
                    </a:schemeClr>
                  </a:glow>
                </a:effectLst>
              </a:rPr>
              <a:t>turn away </a:t>
            </a:r>
            <a:r>
              <a:rPr lang="en-US" sz="3200" b="1" dirty="0">
                <a:solidFill>
                  <a:schemeClr val="bg1"/>
                </a:solidFill>
                <a:effectLst/>
              </a:rPr>
              <a:t>from those who have a form of godliness but deny its power.</a:t>
            </a:r>
          </a:p>
          <a:p>
            <a:r>
              <a:rPr lang="en-US" sz="3200" b="1" dirty="0">
                <a:solidFill>
                  <a:schemeClr val="bg1"/>
                </a:solidFill>
              </a:rPr>
              <a:t>Come what may in terms of persecution or evil times, we must live godly lives, heeding and adhering to the Scriptures.</a:t>
            </a:r>
            <a:endParaRPr lang="en-US" sz="3200" b="1" dirty="0">
              <a:solidFill>
                <a:schemeClr val="bg1"/>
              </a:solidFill>
              <a:effectLst>
                <a:glow rad="228600">
                  <a:schemeClr val="accent2">
                    <a:satMod val="175000"/>
                    <a:alpha val="40000"/>
                  </a:schemeClr>
                </a:glow>
              </a:effectLst>
            </a:endParaRPr>
          </a:p>
          <a:p>
            <a:r>
              <a:rPr lang="en-US" sz="3200" b="1" dirty="0">
                <a:solidFill>
                  <a:schemeClr val="bg1"/>
                </a:solidFill>
                <a:effectLst/>
              </a:rPr>
              <a:t>We must </a:t>
            </a:r>
            <a:r>
              <a:rPr lang="en-US" sz="3200" b="1" dirty="0">
                <a:solidFill>
                  <a:schemeClr val="bg1"/>
                </a:solidFill>
                <a:effectLst>
                  <a:glow rad="228600">
                    <a:schemeClr val="accent2">
                      <a:satMod val="175000"/>
                      <a:alpha val="40000"/>
                    </a:schemeClr>
                  </a:glow>
                </a:effectLst>
              </a:rPr>
              <a:t>share God’s word with urgency </a:t>
            </a:r>
            <a:r>
              <a:rPr lang="en-US" sz="3200" b="1" dirty="0">
                <a:solidFill>
                  <a:schemeClr val="bg1"/>
                </a:solidFill>
                <a:effectLst/>
              </a:rPr>
              <a:t>at all times; the time will come when people don’t want to hear it.</a:t>
            </a:r>
          </a:p>
          <a:p>
            <a:r>
              <a:rPr lang="en-US" sz="3200" b="1" dirty="0">
                <a:solidFill>
                  <a:schemeClr val="bg1"/>
                </a:solidFill>
              </a:rPr>
              <a:t>Let us pour ourselves out as a drink offering for the Lord – use ourselves up in His service, for His glory.</a:t>
            </a:r>
          </a:p>
          <a:p>
            <a:r>
              <a:rPr lang="en-US" sz="3200" b="1" dirty="0">
                <a:solidFill>
                  <a:schemeClr val="bg1"/>
                </a:solidFill>
              </a:rPr>
              <a:t>Let us </a:t>
            </a:r>
            <a:r>
              <a:rPr lang="en-US" sz="3200" b="1" dirty="0">
                <a:solidFill>
                  <a:schemeClr val="bg1"/>
                </a:solidFill>
                <a:effectLst>
                  <a:glow rad="228600">
                    <a:schemeClr val="accent2">
                      <a:satMod val="175000"/>
                      <a:alpha val="40000"/>
                    </a:schemeClr>
                  </a:glow>
                </a:effectLst>
              </a:rPr>
              <a:t>fight the good fight, finish our race, and keep the faith </a:t>
            </a:r>
            <a:r>
              <a:rPr lang="en-US" sz="3200" b="1" dirty="0">
                <a:solidFill>
                  <a:schemeClr val="bg1"/>
                </a:solidFill>
              </a:rPr>
              <a:t>in order to receive a crown of righteousness.</a:t>
            </a:r>
          </a:p>
          <a:p>
            <a:endParaRPr lang="en-US" sz="3200" b="1" dirty="0">
              <a:solidFill>
                <a:schemeClr val="bg1"/>
              </a:solidFill>
              <a:effectLst/>
            </a:endParaRPr>
          </a:p>
          <a:p>
            <a:endParaRPr lang="en-US" sz="3200" b="1" dirty="0">
              <a:solidFill>
                <a:schemeClr val="bg1"/>
              </a:solidFill>
              <a:effectLst/>
            </a:endParaRPr>
          </a:p>
          <a:p>
            <a:endParaRPr lang="en-US" dirty="0"/>
          </a:p>
        </p:txBody>
      </p:sp>
    </p:spTree>
    <p:extLst>
      <p:ext uri="{BB962C8B-B14F-4D97-AF65-F5344CB8AC3E}">
        <p14:creationId xmlns:p14="http://schemas.microsoft.com/office/powerpoint/2010/main" val="308231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21325</TotalTime>
  <Words>1922</Words>
  <Application>Microsoft Office PowerPoint</Application>
  <PresentationFormat>Widescreen</PresentationFormat>
  <Paragraphs>106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Constantia</vt:lpstr>
      <vt:lpstr>Franklin Gothic Book</vt:lpstr>
      <vt:lpstr>Office Theme</vt:lpstr>
      <vt:lpstr>Studies in the Epistles</vt:lpstr>
      <vt:lpstr>Outline of  2 Timothy Further Instructions to Paul's Beloved Son</vt:lpstr>
      <vt:lpstr>Warning a Son of Perilous Times and Evil Men (2 Timothy 3:1--4:5)</vt:lpstr>
      <vt:lpstr>Warning a Son of Perilous Times and Evil Men (2 Timothy 3:1--4:5)</vt:lpstr>
      <vt:lpstr>Warning a Son of Perilous Times and Evil Men (2 Timothy 3:1--4:5)</vt:lpstr>
      <vt:lpstr>Farewell to a Son in the Hope of Meeting Again (2 Timothy 4:6-22)</vt:lpstr>
      <vt:lpstr>Farewell to a Son in the Hope of Meeting Again (2 Timothy 4:6-22)</vt:lpstr>
      <vt:lpstr>Important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543</cp:revision>
  <cp:lastPrinted>2022-05-18T20:56:56Z</cp:lastPrinted>
  <dcterms:created xsi:type="dcterms:W3CDTF">2021-08-25T18:02:30Z</dcterms:created>
  <dcterms:modified xsi:type="dcterms:W3CDTF">2022-05-18T23:20:42Z</dcterms:modified>
</cp:coreProperties>
</file>